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Masters/slideMaster6.xml" ContentType="application/vnd.openxmlformats-officedocument.presentationml.slideMaster+xml"/>
  <Override PartName="/ppt/theme/theme8.xml" ContentType="application/vnd.openxmlformats-officedocument.theme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76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2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7.xml" ContentType="application/vnd.openxmlformats-officedocument.presentationml.slideMaster+xml"/>
  <Override PartName="/ppt/theme/theme9.xml" ContentType="application/vnd.openxmlformats-officedocument.theme+xml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7.xml" ContentType="application/vnd.openxmlformats-officedocument.them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  <p:sldMasterId id="2147483720" r:id="rId6"/>
    <p:sldMasterId id="2147483732" r:id="rId7"/>
  </p:sldMasterIdLst>
  <p:notesMasterIdLst>
    <p:notesMasterId r:id="rId32"/>
  </p:notesMasterIdLst>
  <p:handoutMasterIdLst>
    <p:handoutMasterId r:id="rId33"/>
  </p:handout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4" r:id="rId25"/>
    <p:sldId id="280" r:id="rId26"/>
    <p:sldId id="275" r:id="rId27"/>
    <p:sldId id="281" r:id="rId28"/>
    <p:sldId id="277" r:id="rId29"/>
    <p:sldId id="278" r:id="rId30"/>
    <p:sldId id="279" r:id="rId31"/>
  </p:sldIdLst>
  <p:sldSz cx="9144000" cy="6858000" type="screen4x3"/>
  <p:notesSz cx="6742113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1582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18971" y="0"/>
            <a:ext cx="2921582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14FE37-055B-4106-8110-61DC89E59EDB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6"/>
            <a:ext cx="2921582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18971" y="9377316"/>
            <a:ext cx="2921582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B4D65-380B-4194-A16D-4370CF092D86}" type="slidenum">
              <a:rPr lang="en-MY" smtClean="0"/>
              <a:pPr/>
              <a:t>‹#›</a:t>
            </a:fld>
            <a:endParaRPr lang="en-MY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1582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8971" y="0"/>
            <a:ext cx="2921582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98580-9A7F-49F4-B3CA-BBA29A53659C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3288" y="739775"/>
            <a:ext cx="4935537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4212" y="4689515"/>
            <a:ext cx="5393690" cy="4442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6"/>
            <a:ext cx="2921582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8971" y="9377316"/>
            <a:ext cx="2921582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FB79BF-59C9-4CBE-AE12-B12A3D3B0A2A}" type="slidenum">
              <a:rPr lang="en-MY" smtClean="0"/>
              <a:pPr/>
              <a:t>‹#›</a:t>
            </a:fld>
            <a:endParaRPr lang="en-MY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SELAIN TAHUN, NAMA MURID JUGA BOLEH DITAMBAH BAGI MEMUDAHKAN IBUBAPA YANG MEMPUNYAI 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B79BF-59C9-4CBE-AE12-B12A3D3B0A2A}" type="slidenum">
              <a:rPr lang="en-MY" smtClean="0"/>
              <a:pPr/>
              <a:t>23</a:t>
            </a:fld>
            <a:endParaRPr lang="en-MY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en-MY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MY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MY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MY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MY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MY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MY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H="1">
            <a:off x="2667000" y="0"/>
            <a:ext cx="6477000" cy="6858000"/>
          </a:xfrm>
          <a:prstGeom prst="rect">
            <a:avLst/>
          </a:prstGeom>
          <a:blipFill>
            <a:blip r:embed="rId2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16200000">
            <a:off x="-762000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 lIns="45720" tIns="0" rIns="45720">
            <a:noAutofit/>
          </a:bodyPr>
          <a:lstStyle>
            <a:lvl1pPr algn="r">
              <a:defRPr sz="42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1" name="Date Placeholder 30"/>
          <p:cNvSpPr>
            <a:spLocks noGrp="1"/>
          </p:cNvSpPr>
          <p:nvPr>
            <p:ph type="dt" sz="half" idx="10"/>
          </p:nvPr>
        </p:nvSpPr>
        <p:spPr>
          <a:xfrm>
            <a:off x="5871224" y="6557946"/>
            <a:ext cx="2002464" cy="226902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2819400" y="6557946"/>
            <a:ext cx="2927722" cy="228600"/>
          </a:xfrm>
        </p:spPr>
        <p:txBody>
          <a:bodyPr/>
          <a:lstStyle>
            <a:lvl1pPr>
              <a:defRPr lang="en-US" dirty="0">
                <a:solidFill>
                  <a:srgbClr val="FFFFFF"/>
                </a:solidFill>
              </a:defRPr>
            </a:lvl1pPr>
            <a:extLst/>
          </a:lstStyle>
          <a:p>
            <a:endParaRPr lang="en-MY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7880884" y="6556248"/>
            <a:ext cx="588336" cy="228600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821837"/>
            <a:ext cx="6255488" cy="1362075"/>
          </a:xfrm>
        </p:spPr>
        <p:txBody>
          <a:bodyPr tIns="0" anchor="t"/>
          <a:lstStyle>
            <a:lvl1pPr algn="r">
              <a:buNone/>
              <a:defRPr sz="42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05000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238" y="6556810"/>
            <a:ext cx="2002464" cy="226902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358" y="6556810"/>
            <a:ext cx="2895600" cy="228600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3952" y="6555112"/>
            <a:ext cx="588336" cy="228600"/>
          </a:xfrm>
        </p:spPr>
        <p:txBody>
          <a:bodyPr/>
          <a:lstStyle>
            <a:extLst/>
          </a:lstStyle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78808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8808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 anchor="b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21240000">
            <a:off x="597968" y="1004668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 rot="21420000">
            <a:off x="596706" y="998816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 vert="horz" anchor="b"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vert="horz" wrap="square" lIns="82296" tIns="0" rIns="0" bIns="0" numCol="1" spcCol="0" rtlCol="0" fromWordArt="0" anchor="t" anchorCtr="0" forceAA="0" compatLnSpc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3000"/>
              <a:buFontTx/>
              <a:buNone/>
              <a:tabLst/>
              <a:defRPr/>
            </a:pPr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42816" y="6557946"/>
            <a:ext cx="2002464" cy="226902"/>
          </a:xfrm>
        </p:spPr>
        <p:txBody>
          <a:bodyPr/>
          <a:lstStyle>
            <a:extLst/>
          </a:lstStyle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56248"/>
            <a:ext cx="3657600" cy="228600"/>
          </a:xfrm>
        </p:spPr>
        <p:txBody>
          <a:bodyPr/>
          <a:lstStyle>
            <a:extLst/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4496" y="6553200"/>
            <a:ext cx="588336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en-MY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6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MY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MY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MY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8153400" y="0"/>
            <a:ext cx="990600" cy="6858000"/>
          </a:xfrm>
          <a:prstGeom prst="rect">
            <a:avLst/>
          </a:prstGeom>
          <a:blipFill>
            <a:blip r:embed="rId13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1143000"/>
          </a:xfrm>
          <a:prstGeom prst="rect">
            <a:avLst/>
          </a:prstGeom>
        </p:spPr>
        <p:txBody>
          <a:bodyPr vert="horz" lIns="45720" tIns="0" rIns="45720" bIns="0" anchor="b" anchorCtr="0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idx="1"/>
          </p:nvPr>
        </p:nvSpPr>
        <p:spPr>
          <a:xfrm>
            <a:off x="457200" y="1609416"/>
            <a:ext cx="7239000" cy="484632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4245936" y="6557946"/>
            <a:ext cx="2002464" cy="22690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557946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endParaRPr lang="en-MY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6251448" y="6556248"/>
            <a:ext cx="588336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3800" b="1" kern="1200" cap="all" baseline="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effectLst/>
          <a:latin typeface="+mj-lt"/>
          <a:ea typeface="+mj-ea"/>
          <a:cs typeface="+mj-cs"/>
        </a:defRPr>
      </a:lvl1pPr>
      <a:extLst/>
    </p:titleStyle>
    <p:bodyStyle>
      <a:lvl1pPr marL="274320" indent="-274320" algn="l" rtl="0" eaLnBrk="1" latinLnBrk="0" hangingPunct="1">
        <a:spcBef>
          <a:spcPts val="600"/>
        </a:spcBef>
        <a:buClr>
          <a:schemeClr val="tx2"/>
        </a:buClr>
        <a:buSzPct val="73000"/>
        <a:buFont typeface="Wingdings 2"/>
        <a:buChar char="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21208" indent="-228600" algn="l" rtl="0" eaLnBrk="1" latinLnBrk="0" hangingPunct="1">
        <a:spcBef>
          <a:spcPts val="500"/>
        </a:spcBef>
        <a:buClr>
          <a:schemeClr val="accent4"/>
        </a:buClr>
        <a:buSzPct val="80000"/>
        <a:buFont typeface="Wingdings 2"/>
        <a:buChar char=""/>
        <a:defRPr kumimoji="0" sz="23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2pPr>
      <a:lvl3pPr marL="758952" indent="-228600" algn="l" rtl="0" eaLnBrk="1" latinLnBrk="0" hangingPunct="1">
        <a:spcBef>
          <a:spcPts val="400"/>
        </a:spcBef>
        <a:buClr>
          <a:schemeClr val="accent4"/>
        </a:buClr>
        <a:buSzPct val="60000"/>
        <a:buFont typeface="Wingdings"/>
        <a:buChar char="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"/>
        <a:defRPr kumimoji="0" sz="20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4pPr>
      <a:lvl5pPr marL="1280160" indent="-228600" algn="l" rtl="0" eaLnBrk="1" latinLnBrk="0" hangingPunct="1">
        <a:spcBef>
          <a:spcPts val="400"/>
        </a:spcBef>
        <a:buClr>
          <a:schemeClr val="accent4"/>
        </a:buClr>
        <a:buSzPct val="70000"/>
        <a:buFont typeface="Wingdings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D9B3C3EA-FDDD-47E6-9876-370C777C7F90}" type="datetimeFigureOut">
              <a:rPr lang="en-MY" smtClean="0"/>
              <a:pPr/>
              <a:t>2021-04-21</a:t>
            </a:fld>
            <a:endParaRPr lang="en-MY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600F68F1-5401-4604-A8D4-B169B915E0AB}" type="slidenum">
              <a:rPr lang="en-MY" smtClean="0"/>
              <a:pPr/>
              <a:t>‹#›</a:t>
            </a:fld>
            <a:endParaRPr lang="en-MY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476672"/>
            <a:ext cx="7772400" cy="147002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smtClean="0">
                <a:latin typeface="Albertus" pitchFamily="34" charset="0"/>
              </a:rPr>
              <a:t>SISTEM KUTIPAN YURAN TATTARY</a:t>
            </a:r>
            <a:r>
              <a:rPr lang="en-US" dirty="0" smtClean="0">
                <a:latin typeface="Albertus" pitchFamily="34" charset="0"/>
              </a:rPr>
              <a:t/>
            </a:r>
            <a:br>
              <a:rPr lang="en-US" dirty="0" smtClean="0">
                <a:latin typeface="Albertus" pitchFamily="34" charset="0"/>
              </a:rPr>
            </a:br>
            <a:r>
              <a:rPr lang="en-US" sz="4000" dirty="0" smtClean="0">
                <a:latin typeface="Albertus" pitchFamily="34" charset="0"/>
              </a:rPr>
              <a:t>(SKYT)</a:t>
            </a:r>
            <a:endParaRPr lang="en-MY" dirty="0">
              <a:latin typeface="Albertus" pitchFamily="34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4294967295"/>
          </p:nvPr>
        </p:nvPicPr>
        <p:blipFill rotWithShape="1">
          <a:blip r:embed="rId2" cstate="print"/>
          <a:srcRect l="50758" t="34616" r="28606" b="15975"/>
          <a:stretch/>
        </p:blipFill>
        <p:spPr bwMode="auto">
          <a:xfrm>
            <a:off x="2915816" y="1844824"/>
            <a:ext cx="3146425" cy="42354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53640926-AAD7-44D8-BBD7-CCE9431645EC}">
              <a14:shadowObscured xmlns="" xmlns:a14="http://schemas.microsoft.com/office/drawing/2010/main"/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lbertus" pitchFamily="34" charset="0"/>
              </a:rPr>
              <a:t/>
            </a:r>
            <a:br>
              <a:rPr lang="en-US" dirty="0" smtClean="0">
                <a:latin typeface="Albertus" pitchFamily="34" charset="0"/>
              </a:rPr>
            </a:br>
            <a:r>
              <a:rPr lang="en-US" dirty="0" smtClean="0">
                <a:latin typeface="Albertus" pitchFamily="34" charset="0"/>
              </a:rPr>
              <a:t>MANAGEMENT VIEW </a:t>
            </a:r>
            <a:r>
              <a:rPr lang="en-US" sz="3100" dirty="0" smtClean="0">
                <a:latin typeface="Albertus" pitchFamily="34" charset="0"/>
              </a:rPr>
              <a:t/>
            </a:r>
            <a:br>
              <a:rPr lang="en-US" sz="3100" dirty="0" smtClean="0">
                <a:latin typeface="Albertus" pitchFamily="34" charset="0"/>
              </a:rPr>
            </a:br>
            <a:r>
              <a:rPr lang="en-US" sz="3100" dirty="0" smtClean="0">
                <a:latin typeface="Albertus" pitchFamily="34" charset="0"/>
              </a:rPr>
              <a:t>(SENARAI STATUS PEMBAYARAN)</a:t>
            </a:r>
            <a:r>
              <a:rPr lang="en-MY" dirty="0" smtClean="0"/>
              <a:t/>
            </a:r>
            <a:br>
              <a:rPr lang="en-MY" dirty="0" smtClean="0"/>
            </a:br>
            <a:endParaRPr lang="en-MY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/>
          <a:srcRect l="9309" t="18555" r="10720" b="4968"/>
          <a:stretch/>
        </p:blipFill>
        <p:spPr bwMode="auto">
          <a:xfrm>
            <a:off x="1115616" y="1628800"/>
            <a:ext cx="6804000" cy="48221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="" xmlns:a14="http://schemas.microsoft.com/office/drawing/2010/main"/>
            </a:ext>
          </a:extLst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683569" y="1556788"/>
          <a:ext cx="7776863" cy="4896542"/>
        </p:xfrm>
        <a:graphic>
          <a:graphicData uri="http://schemas.openxmlformats.org/drawingml/2006/table">
            <a:tbl>
              <a:tblPr/>
              <a:tblGrid>
                <a:gridCol w="143019"/>
                <a:gridCol w="493645"/>
                <a:gridCol w="1746986"/>
                <a:gridCol w="516715"/>
                <a:gridCol w="399841"/>
                <a:gridCol w="461351"/>
                <a:gridCol w="438285"/>
                <a:gridCol w="436748"/>
                <a:gridCol w="670498"/>
                <a:gridCol w="670498"/>
                <a:gridCol w="862730"/>
                <a:gridCol w="936547"/>
              </a:tblGrid>
              <a:tr h="63856">
                <a:tc>
                  <a:txBody>
                    <a:bodyPr/>
                    <a:lstStyle/>
                    <a:p>
                      <a:pPr algn="l" fontAlgn="b"/>
                      <a:r>
                        <a:rPr lang="en-MY" sz="300" b="0" i="0" u="none" strike="noStrike" dirty="0">
                          <a:latin typeface="Arial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300" b="0" i="0" u="none" strike="noStrike" dirty="0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63856">
                <a:tc>
                  <a:txBody>
                    <a:bodyPr/>
                    <a:lstStyle/>
                    <a:p>
                      <a:pPr algn="l" fontAlgn="b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5124">
                <a:tc>
                  <a:txBody>
                    <a:bodyPr/>
                    <a:lstStyle/>
                    <a:p>
                      <a:pPr algn="l" fontAlgn="b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63856">
                <a:tc>
                  <a:txBody>
                    <a:bodyPr/>
                    <a:lstStyle/>
                    <a:p>
                      <a:pPr algn="l" fontAlgn="b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5124">
                <a:tc>
                  <a:txBody>
                    <a:bodyPr/>
                    <a:lstStyle/>
                    <a:p>
                      <a:pPr algn="l" fontAlgn="b"/>
                      <a:r>
                        <a:rPr lang="en-MY" sz="4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4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4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4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4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4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4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4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4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4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4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4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30547">
                <a:tc>
                  <a:txBody>
                    <a:bodyPr/>
                    <a:lstStyle/>
                    <a:p>
                      <a:pPr algn="l" fontAlgn="b"/>
                      <a:endParaRPr lang="en-MY" sz="40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Y" sz="400" b="1" i="0" u="none" strike="noStrike">
                          <a:solidFill>
                            <a:srgbClr val="000000"/>
                          </a:solidFill>
                          <a:latin typeface="Antique Olive CompactPS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Y" sz="400" b="1" i="0" u="none" strike="noStrike">
                          <a:solidFill>
                            <a:srgbClr val="000000"/>
                          </a:solidFill>
                          <a:latin typeface="Antique Olive CompactPS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Y" sz="400" b="1" i="0" u="none" strike="noStrike">
                          <a:solidFill>
                            <a:srgbClr val="000000"/>
                          </a:solidFill>
                          <a:latin typeface="Antique Olive CompactPS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MY" sz="40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400" b="1" i="0" u="none" strike="noStrike">
                          <a:solidFill>
                            <a:srgbClr val="000000"/>
                          </a:solidFill>
                          <a:latin typeface="Antique Olive CompactPS"/>
                        </a:rPr>
                        <a:t>TADIKA TAHFIZ TUN ABDUL RAHMAN YA'KUB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Y" sz="400" b="1" i="0" u="none" strike="noStrike">
                          <a:solidFill>
                            <a:srgbClr val="000000"/>
                          </a:solidFill>
                          <a:latin typeface="Antique Olive CompactPS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Y" sz="400" b="1" i="0" u="none" strike="noStrike">
                          <a:solidFill>
                            <a:srgbClr val="000000"/>
                          </a:solidFill>
                          <a:latin typeface="Antique Olive CompactPS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Y" sz="400" b="1" i="0" u="none" strike="noStrike">
                          <a:solidFill>
                            <a:srgbClr val="000000"/>
                          </a:solidFill>
                          <a:latin typeface="Antique Olive CompactPS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Y" sz="400" b="1" i="0" u="none" strike="noStrike">
                          <a:solidFill>
                            <a:srgbClr val="000000"/>
                          </a:solidFill>
                          <a:latin typeface="Antique Olive CompactPS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Y" sz="400" b="1" i="0" u="none" strike="noStrike">
                          <a:solidFill>
                            <a:srgbClr val="000000"/>
                          </a:solidFill>
                          <a:latin typeface="Antique Olive CompactPS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Y" sz="400" b="1" i="0" u="none" strike="noStrike">
                          <a:solidFill>
                            <a:srgbClr val="000000"/>
                          </a:solidFill>
                          <a:latin typeface="Antique Olive CompactPS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98327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400" b="1" i="0" u="none" strike="noStrike">
                          <a:solidFill>
                            <a:srgbClr val="000000"/>
                          </a:solidFill>
                          <a:latin typeface="Antique Olive CompactPS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400" b="1" i="0" u="none" strike="noStrike">
                          <a:solidFill>
                            <a:srgbClr val="000000"/>
                          </a:solidFill>
                          <a:latin typeface="Antique Olive CompactPS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400" b="1" i="0" u="none" strike="noStrike">
                          <a:solidFill>
                            <a:srgbClr val="000000"/>
                          </a:solidFill>
                          <a:latin typeface="Antique Olive CompactPS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400" b="1" i="0" u="none" strike="noStrike">
                          <a:solidFill>
                            <a:srgbClr val="000000"/>
                          </a:solidFill>
                          <a:latin typeface="Antique Olive CompactPS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MY" sz="40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400" b="1" i="0" u="none" strike="noStrike">
                          <a:solidFill>
                            <a:srgbClr val="000000"/>
                          </a:solidFill>
                          <a:latin typeface="Antique Olive CompactPS"/>
                        </a:rPr>
                        <a:t>KUTIPAN YURAN HARIAN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MY" sz="40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400" b="1" i="0" u="none" strike="noStrike">
                          <a:solidFill>
                            <a:srgbClr val="000000"/>
                          </a:solidFill>
                          <a:latin typeface="Antique Olive CompactPS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400" b="1" i="0" u="none" strike="noStrike">
                          <a:solidFill>
                            <a:srgbClr val="000000"/>
                          </a:solidFill>
                          <a:latin typeface="Antique Olive CompactPS"/>
                        </a:rPr>
                        <a:t>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400" b="1" i="0" u="none" strike="noStrike">
                          <a:solidFill>
                            <a:srgbClr val="000000"/>
                          </a:solidFill>
                          <a:latin typeface="Antique Olive CompactPS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400" b="1" i="0" u="none" strike="noStrike">
                          <a:solidFill>
                            <a:srgbClr val="000000"/>
                          </a:solidFill>
                          <a:latin typeface="Antique Olive CompactPS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400" b="1" i="0" u="none" strike="noStrike">
                          <a:solidFill>
                            <a:srgbClr val="000000"/>
                          </a:solidFill>
                          <a:latin typeface="Antique Olive CompactPS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3358">
                <a:tc>
                  <a:txBody>
                    <a:bodyPr/>
                    <a:lstStyle/>
                    <a:p>
                      <a:pPr algn="l" fontAlgn="b"/>
                      <a:r>
                        <a:rPr lang="en-MY" sz="4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4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4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4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MY" sz="40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MY" sz="40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MY" sz="40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Y" sz="40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400" b="0" i="0" u="none" strike="noStrike">
                          <a:latin typeface="Arial"/>
                        </a:rPr>
                        <a:t>NO BUKU RESIT  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4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400" b="0" i="0" u="none" strike="noStrike">
                          <a:latin typeface="Arial"/>
                        </a:rPr>
                        <a:t>90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MY" sz="400" b="0" i="0" u="sng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358">
                <a:tc>
                  <a:txBody>
                    <a:bodyPr/>
                    <a:lstStyle/>
                    <a:p>
                      <a:pPr algn="l" fontAlgn="b"/>
                      <a:r>
                        <a:rPr lang="en-MY" sz="4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4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400" b="0" i="0" u="none" strike="noStrike">
                          <a:latin typeface="Arial"/>
                        </a:rPr>
                        <a:t>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4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MY" sz="40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MY" sz="40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MY" sz="40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Y" sz="40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400" b="0" i="0" u="none" strike="noStrike">
                          <a:latin typeface="Arial"/>
                        </a:rPr>
                        <a:t>BATCH NO  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4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400" b="0" i="0" u="none" strike="noStrike">
                          <a:latin typeface="Arial"/>
                        </a:rPr>
                        <a:t>/21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MY" sz="400" b="0" i="0" u="sng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358">
                <a:tc>
                  <a:txBody>
                    <a:bodyPr/>
                    <a:lstStyle/>
                    <a:p>
                      <a:pPr algn="l" fontAlgn="b"/>
                      <a:r>
                        <a:rPr lang="en-MY" sz="4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4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4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4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4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4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4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4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4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4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400" b="0" i="0" u="none" strike="noStrike">
                          <a:latin typeface="Arial"/>
                        </a:rPr>
                        <a:t>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4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442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MY" sz="400" b="1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BIL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MY" sz="400" b="1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TARIKH   RESIT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MY" sz="400" b="1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NAMA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MY" sz="400" b="1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KELAS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MY" sz="400" b="1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NO. RESIT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MY" sz="400" b="1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JENIS-JENIS PEMBAYARAN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400" b="1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</a:tr>
              <a:tr h="116442"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400" b="1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BUKU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400" b="1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BUKU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400" b="1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YURAN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400" b="1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YURAN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MY" sz="400" b="1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PAKAIAN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400" b="1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YURAN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400" b="1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JUMLAH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</a:tr>
              <a:tr h="116442"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400" b="1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PENILAIAN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400" b="1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LATIHAN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400" b="1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TAKAFUL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400" b="1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KOKURIKULUM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400" b="1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BULANAN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400" b="1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KESELURUHAN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</a:tr>
              <a:tr h="116442"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400" b="1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(RM)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400" b="1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(RM)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400" b="1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(RM)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400" b="1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(RM)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400" b="1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(RM)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400" b="1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(RM)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175790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MY" sz="300" b="0" i="0" u="none" strike="noStrike"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1" i="0" u="none" strike="noStrike">
                          <a:latin typeface="Arial"/>
                        </a:rPr>
                        <a:t>0.00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5790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1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1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1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790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MY" sz="300" b="0" i="0" u="none" strike="noStrike"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1" i="0" u="none" strike="noStrike">
                          <a:latin typeface="Arial"/>
                        </a:rPr>
                        <a:t>0.00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5790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1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1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1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790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MY" sz="300" b="0" i="0" u="none" strike="noStrike"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1" i="0" u="none" strike="noStrike">
                          <a:latin typeface="Arial"/>
                        </a:rPr>
                        <a:t>0.00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5790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1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1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1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790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MY" sz="300" b="0" i="0" u="none" strike="noStrike"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1" i="0" u="none" strike="noStrike">
                          <a:latin typeface="Arial"/>
                        </a:rPr>
                        <a:t>0.00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5790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1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1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1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790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MY" sz="300" b="0" i="0" u="none" strike="noStrike"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1" i="0" u="none" strike="noStrike">
                          <a:latin typeface="Arial"/>
                        </a:rPr>
                        <a:t>0.00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5790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1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1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1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790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MY" sz="300" b="0" i="0" u="none" strike="noStrike"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1" i="0" u="none" strike="noStrike">
                          <a:latin typeface="Arial"/>
                        </a:rPr>
                        <a:t>0.00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5790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1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1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1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790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MY" sz="300" b="0" i="0" u="none" strike="noStrike"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1" i="0" u="none" strike="noStrike">
                          <a:latin typeface="Arial"/>
                        </a:rPr>
                        <a:t>0.00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5790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1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1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1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790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MY" sz="300" b="0" i="0" u="none" strike="noStrike"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1" i="0" u="none" strike="noStrike">
                          <a:latin typeface="Arial"/>
                        </a:rPr>
                        <a:t>0.00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5790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1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1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1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790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MY" sz="300" b="0" i="0" u="none" strike="noStrike"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1" i="0" u="none" strike="noStrike">
                          <a:latin typeface="Arial"/>
                        </a:rPr>
                        <a:t>0.00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5790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1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1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1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790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MY" sz="300" b="1" i="0" u="none" strike="noStrike" dirty="0">
                          <a:latin typeface="Arial"/>
                        </a:rPr>
                        <a:t>                                                                                                                                                                     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1" i="0" u="none" strike="noStrike">
                          <a:latin typeface="Arial"/>
                        </a:rPr>
                        <a:t>0.00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1" i="0" u="none" strike="noStrike">
                          <a:latin typeface="Arial"/>
                        </a:rPr>
                        <a:t>0.00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1" i="0" u="none" strike="noStrike">
                          <a:latin typeface="Arial"/>
                        </a:rPr>
                        <a:t>0.00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1" i="0" u="none" strike="noStrike">
                          <a:latin typeface="Arial"/>
                        </a:rPr>
                        <a:t>0.00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1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1" i="0" u="none" strike="noStrike">
                          <a:latin typeface="Arial"/>
                        </a:rPr>
                        <a:t>0.00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300" b="1" i="0" u="none" strike="noStrike" dirty="0">
                          <a:latin typeface="Arial"/>
                        </a:rPr>
                        <a:t>0.00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4" name="Picture 13" descr="C:\Users\User\Desktop\Pengurusan TATTARY\BORANG2 BARU UPDATED 5 FEB\Logo A LAKMN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484784"/>
            <a:ext cx="1296000" cy="991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 smtClean="0">
                <a:latin typeface="Albertus" pitchFamily="34" charset="0"/>
              </a:rPr>
              <a:t>MANAGEMENT &amp; FINANCE VIEW</a:t>
            </a:r>
            <a:br>
              <a:rPr lang="en-US" sz="3200" dirty="0" smtClean="0">
                <a:latin typeface="Albertus" pitchFamily="34" charset="0"/>
              </a:rPr>
            </a:br>
            <a:r>
              <a:rPr lang="en-US" sz="3200" dirty="0" smtClean="0">
                <a:latin typeface="Albertus" pitchFamily="34" charset="0"/>
              </a:rPr>
              <a:t>(RUMUSAN KUTIPAN YURAN HARIAN)</a:t>
            </a:r>
            <a:endParaRPr lang="en-MY" sz="3200" dirty="0">
              <a:latin typeface="Albertus" pitchFamily="34" charset="0"/>
            </a:endParaRPr>
          </a:p>
        </p:txBody>
      </p:sp>
      <p:sp>
        <p:nvSpPr>
          <p:cNvPr id="4" name="WordArt 1" descr="Paper bag"/>
          <p:cNvSpPr>
            <a:spLocks noChangeArrowheads="1" noChangeShapeType="1" noTextEdit="1"/>
          </p:cNvSpPr>
          <p:nvPr/>
        </p:nvSpPr>
        <p:spPr bwMode="auto">
          <a:xfrm>
            <a:off x="885825" y="571500"/>
            <a:ext cx="13658850" cy="95250"/>
          </a:xfrm>
          <a:prstGeom prst="rect">
            <a:avLst/>
          </a:prstGeom>
        </p:spPr>
        <p:txBody>
          <a:bodyPr wrap="none" lIns="91440" tIns="45720" rIns="91440" bIns="45720" numCol="1" fromWordArt="1" anchor="t">
            <a:prstTxWarp prst="textPlain">
              <a:avLst>
                <a:gd name="adj" fmla="val 50000"/>
              </a:avLst>
            </a:prstTxWarp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0">
              <a:buNone/>
            </a:pPr>
            <a:endParaRPr lang="en-US" sz="3600" u="sng" strike="sngStrike" kern="10" cap="small" spc="0">
              <a:ln w="9525">
                <a:solidFill>
                  <a:srgbClr val="008000"/>
                </a:solidFill>
                <a:round/>
                <a:headEnd/>
                <a:tailEnd/>
              </a:ln>
              <a:blipFill dpi="0" rotWithShape="0">
                <a:blip r:embed="rId3"/>
                <a:srcRect/>
                <a:tile tx="0" ty="0" sx="100000" sy="100000" flip="none" algn="tl"/>
              </a:blipFill>
              <a:latin typeface="Antique Olive"/>
            </a:endParaRPr>
          </a:p>
        </p:txBody>
      </p:sp>
      <p:sp>
        <p:nvSpPr>
          <p:cNvPr id="5" name="WordArt 1" descr="Paper bag"/>
          <p:cNvSpPr>
            <a:spLocks noChangeArrowheads="1" noChangeShapeType="1" noTextEdit="1"/>
          </p:cNvSpPr>
          <p:nvPr/>
        </p:nvSpPr>
        <p:spPr bwMode="auto">
          <a:xfrm>
            <a:off x="394607" y="756557"/>
            <a:ext cx="8606518" cy="104775"/>
          </a:xfrm>
          <a:prstGeom prst="rect">
            <a:avLst/>
          </a:prstGeom>
        </p:spPr>
        <p:txBody>
          <a:bodyPr wrap="none" lIns="91440" tIns="45720" rIns="91440" bIns="45720" numCol="1" fromWordArt="1" anchor="t">
            <a:prstTxWarp prst="textPlain">
              <a:avLst>
                <a:gd name="adj" fmla="val 50000"/>
              </a:avLst>
            </a:prstTxWarp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0">
              <a:buNone/>
            </a:pPr>
            <a:endParaRPr lang="en-US" sz="3600" u="sng" strike="sngStrike" kern="10" cap="small" spc="0">
              <a:ln w="9525">
                <a:solidFill>
                  <a:srgbClr val="008000"/>
                </a:solidFill>
                <a:round/>
                <a:headEnd/>
                <a:tailEnd/>
              </a:ln>
              <a:solidFill>
                <a:srgbClr val="FF0000"/>
              </a:solidFill>
              <a:latin typeface="Antique Olive"/>
            </a:endParaRPr>
          </a:p>
        </p:txBody>
      </p:sp>
      <p:sp>
        <p:nvSpPr>
          <p:cNvPr id="6" name="WordArt 1" descr="Paper bag"/>
          <p:cNvSpPr>
            <a:spLocks noChangeArrowheads="1" noChangeShapeType="1" noTextEdit="1"/>
          </p:cNvSpPr>
          <p:nvPr/>
        </p:nvSpPr>
        <p:spPr bwMode="auto">
          <a:xfrm>
            <a:off x="381000" y="781050"/>
            <a:ext cx="8601075" cy="85725"/>
          </a:xfrm>
          <a:prstGeom prst="rect">
            <a:avLst/>
          </a:prstGeom>
        </p:spPr>
        <p:txBody>
          <a:bodyPr wrap="none" lIns="91440" tIns="45720" rIns="91440" bIns="45720" numCol="1" fromWordArt="1" anchor="t">
            <a:prstTxWarp prst="textPlain">
              <a:avLst>
                <a:gd name="adj" fmla="val 50000"/>
              </a:avLst>
            </a:prstTxWarp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0">
              <a:buNone/>
            </a:pPr>
            <a:endParaRPr lang="en-US" sz="3600" u="sng" strike="sngStrike" kern="10" cap="small" spc="0">
              <a:ln w="9525">
                <a:solidFill>
                  <a:srgbClr val="008000"/>
                </a:solidFill>
                <a:round/>
                <a:headEnd/>
                <a:tailEnd/>
              </a:ln>
              <a:solidFill>
                <a:srgbClr val="FF0000"/>
              </a:solidFill>
              <a:latin typeface="Antique Olive"/>
            </a:endParaRPr>
          </a:p>
        </p:txBody>
      </p:sp>
      <p:sp>
        <p:nvSpPr>
          <p:cNvPr id="7" name="TextBox 4"/>
          <p:cNvSpPr txBox="1"/>
          <p:nvPr/>
        </p:nvSpPr>
        <p:spPr>
          <a:xfrm rot="10800000" flipV="1">
            <a:off x="3877541" y="865043"/>
            <a:ext cx="12153034" cy="36368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>
              <a:solidFill>
                <a:schemeClr val="tx2"/>
              </a:solidFill>
              <a:latin typeface="Bernard MT Condensed" pitchFamily="18" charset="0"/>
            </a:endParaRPr>
          </a:p>
        </p:txBody>
      </p:sp>
      <p:sp>
        <p:nvSpPr>
          <p:cNvPr id="10" name="WordArt 1" descr="Paper bag"/>
          <p:cNvSpPr>
            <a:spLocks noChangeArrowheads="1" noChangeShapeType="1" noTextEdit="1"/>
          </p:cNvSpPr>
          <p:nvPr/>
        </p:nvSpPr>
        <p:spPr bwMode="auto">
          <a:xfrm>
            <a:off x="1043608" y="1268760"/>
            <a:ext cx="13658850" cy="95250"/>
          </a:xfrm>
          <a:prstGeom prst="rect">
            <a:avLst/>
          </a:prstGeom>
        </p:spPr>
        <p:txBody>
          <a:bodyPr wrap="none" lIns="91440" tIns="45720" rIns="91440" bIns="45720" numCol="1" fromWordArt="1" anchor="t">
            <a:prstTxWarp prst="textPlain">
              <a:avLst>
                <a:gd name="adj" fmla="val 50000"/>
              </a:avLst>
            </a:prstTxWarp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0">
              <a:buNone/>
            </a:pPr>
            <a:endParaRPr lang="en-US" sz="3600" u="sng" strike="sngStrike" kern="10" cap="small" spc="0">
              <a:ln w="9525">
                <a:solidFill>
                  <a:srgbClr val="008000"/>
                </a:solidFill>
                <a:round/>
                <a:headEnd/>
                <a:tailEnd/>
              </a:ln>
              <a:blipFill dpi="0" rotWithShape="0">
                <a:blip r:embed="rId3"/>
                <a:srcRect/>
                <a:tile tx="0" ty="0" sx="100000" sy="100000" flip="none" algn="tl"/>
              </a:blipFill>
              <a:latin typeface="Antique Olive"/>
            </a:endParaRPr>
          </a:p>
        </p:txBody>
      </p:sp>
      <p:sp>
        <p:nvSpPr>
          <p:cNvPr id="11" name="WordArt 1" descr="Paper bag"/>
          <p:cNvSpPr>
            <a:spLocks noChangeArrowheads="1" noChangeShapeType="1" noTextEdit="1"/>
          </p:cNvSpPr>
          <p:nvPr/>
        </p:nvSpPr>
        <p:spPr bwMode="auto">
          <a:xfrm>
            <a:off x="394607" y="756557"/>
            <a:ext cx="8606518" cy="104775"/>
          </a:xfrm>
          <a:prstGeom prst="rect">
            <a:avLst/>
          </a:prstGeom>
        </p:spPr>
        <p:txBody>
          <a:bodyPr wrap="none" lIns="91440" tIns="45720" rIns="91440" bIns="45720" numCol="1" fromWordArt="1" anchor="t">
            <a:prstTxWarp prst="textPlain">
              <a:avLst>
                <a:gd name="adj" fmla="val 50000"/>
              </a:avLst>
            </a:prstTxWarp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0">
              <a:buNone/>
            </a:pPr>
            <a:endParaRPr lang="en-US" sz="3600" u="sng" strike="sngStrike" kern="10" cap="small" spc="0">
              <a:ln w="9525">
                <a:solidFill>
                  <a:srgbClr val="008000"/>
                </a:solidFill>
                <a:round/>
                <a:headEnd/>
                <a:tailEnd/>
              </a:ln>
              <a:solidFill>
                <a:srgbClr val="FF0000"/>
              </a:solidFill>
              <a:latin typeface="Antique Olive"/>
            </a:endParaRPr>
          </a:p>
        </p:txBody>
      </p:sp>
      <p:sp>
        <p:nvSpPr>
          <p:cNvPr id="12" name="WordArt 1" descr="Paper bag"/>
          <p:cNvSpPr>
            <a:spLocks noChangeArrowheads="1" noChangeShapeType="1" noTextEdit="1"/>
          </p:cNvSpPr>
          <p:nvPr/>
        </p:nvSpPr>
        <p:spPr bwMode="auto">
          <a:xfrm>
            <a:off x="381000" y="781050"/>
            <a:ext cx="8601075" cy="85725"/>
          </a:xfrm>
          <a:prstGeom prst="rect">
            <a:avLst/>
          </a:prstGeom>
        </p:spPr>
        <p:txBody>
          <a:bodyPr wrap="none" lIns="91440" tIns="45720" rIns="91440" bIns="45720" numCol="1" fromWordArt="1" anchor="t">
            <a:prstTxWarp prst="textPlain">
              <a:avLst>
                <a:gd name="adj" fmla="val 50000"/>
              </a:avLst>
            </a:prstTxWarp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0">
              <a:buNone/>
            </a:pPr>
            <a:endParaRPr lang="en-US" sz="3600" u="sng" strike="sngStrike" kern="10" cap="small" spc="0">
              <a:ln w="9525">
                <a:solidFill>
                  <a:srgbClr val="008000"/>
                </a:solidFill>
                <a:round/>
                <a:headEnd/>
                <a:tailEnd/>
              </a:ln>
              <a:solidFill>
                <a:srgbClr val="FF0000"/>
              </a:solidFill>
              <a:latin typeface="Antique Olive"/>
            </a:endParaRPr>
          </a:p>
        </p:txBody>
      </p:sp>
      <p:sp>
        <p:nvSpPr>
          <p:cNvPr id="13" name="TextBox 4"/>
          <p:cNvSpPr txBox="1"/>
          <p:nvPr/>
        </p:nvSpPr>
        <p:spPr>
          <a:xfrm rot="10800000" flipV="1">
            <a:off x="3877541" y="865043"/>
            <a:ext cx="12153034" cy="36368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>
              <a:solidFill>
                <a:schemeClr val="tx2"/>
              </a:solidFill>
              <a:latin typeface="Bernard MT Condensed" pitchFamily="18" charset="0"/>
            </a:endParaRPr>
          </a:p>
        </p:txBody>
      </p:sp>
    </p:spTree>
  </p:cSld>
  <p:clrMapOvr>
    <a:masterClrMapping/>
  </p:clrMapOvr>
  <p:transition>
    <p:wheel spokes="2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620688"/>
            <a:ext cx="8686800" cy="841248"/>
          </a:xfrm>
        </p:spPr>
        <p:txBody>
          <a:bodyPr>
            <a:noAutofit/>
          </a:bodyPr>
          <a:lstStyle/>
          <a:p>
            <a:r>
              <a:rPr lang="en-US" sz="3200" dirty="0" smtClean="0">
                <a:latin typeface="Albertus" pitchFamily="34" charset="0"/>
              </a:rPr>
              <a:t>MANAGEMENT &amp; FINANCE VIEW</a:t>
            </a:r>
            <a:br>
              <a:rPr lang="en-US" sz="3200" dirty="0" smtClean="0">
                <a:latin typeface="Albertus" pitchFamily="34" charset="0"/>
              </a:rPr>
            </a:br>
            <a:r>
              <a:rPr lang="en-US" sz="2800" dirty="0" smtClean="0">
                <a:latin typeface="Albertus" pitchFamily="34" charset="0"/>
              </a:rPr>
              <a:t>(RUMUSAN KUTIPAN YURAN BULANAN)</a:t>
            </a:r>
            <a:endParaRPr lang="en-MY" sz="28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187624" y="1700808"/>
          <a:ext cx="7056790" cy="4608502"/>
        </p:xfrm>
        <a:graphic>
          <a:graphicData uri="http://schemas.openxmlformats.org/drawingml/2006/table">
            <a:tbl>
              <a:tblPr/>
              <a:tblGrid>
                <a:gridCol w="505293"/>
                <a:gridCol w="498161"/>
                <a:gridCol w="504275"/>
                <a:gridCol w="504275"/>
                <a:gridCol w="504275"/>
                <a:gridCol w="505293"/>
                <a:gridCol w="504275"/>
                <a:gridCol w="504275"/>
                <a:gridCol w="504275"/>
                <a:gridCol w="505293"/>
                <a:gridCol w="504275"/>
                <a:gridCol w="504275"/>
                <a:gridCol w="504275"/>
                <a:gridCol w="504275"/>
              </a:tblGrid>
              <a:tr h="101953">
                <a:tc gridSpan="14">
                  <a:txBody>
                    <a:bodyPr/>
                    <a:lstStyle/>
                    <a:p>
                      <a:pPr algn="ctr" fontAlgn="b"/>
                      <a:r>
                        <a:rPr lang="en-MY" sz="500" b="1" i="0" u="dbl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TADIKA TAHFIZ AL-QURAN TUN ABDUL RAHMAN YA'KUB</a:t>
                      </a: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</a:tr>
              <a:tr h="91495">
                <a:tc gridSpan="14">
                  <a:txBody>
                    <a:bodyPr/>
                    <a:lstStyle/>
                    <a:p>
                      <a:pPr algn="ctr" fontAlgn="b"/>
                      <a:r>
                        <a:rPr lang="es-ES" sz="500" b="1" i="0" u="dbl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JADUAL PENERIMAAN KUTIPAN YURAN BULANAN</a:t>
                      </a: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</a:tr>
              <a:tr h="91495">
                <a:tc gridSpan="14">
                  <a:txBody>
                    <a:bodyPr/>
                    <a:lstStyle/>
                    <a:p>
                      <a:pPr algn="ctr" fontAlgn="b"/>
                      <a:endParaRPr lang="en-MY" sz="500" b="1" i="0" u="dbl" strike="noStrike">
                        <a:solidFill>
                          <a:srgbClr val="000000"/>
                        </a:solidFill>
                        <a:latin typeface="Antique Olive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</a:tr>
              <a:tr h="91495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MY" sz="400" b="1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 </a:t>
                      </a: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MY" sz="400" b="1" i="0" u="none" strike="noStrike">
                        <a:solidFill>
                          <a:srgbClr val="000000"/>
                        </a:solidFill>
                        <a:latin typeface="Antique Olive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Y" sz="400" b="1" i="0" u="none" strike="noStrike">
                        <a:solidFill>
                          <a:srgbClr val="000000"/>
                        </a:solidFill>
                        <a:latin typeface="Antique Olive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Y" sz="400" b="1" i="0" u="none" strike="noStrike">
                        <a:solidFill>
                          <a:srgbClr val="000000"/>
                        </a:solidFill>
                        <a:latin typeface="Antique Olive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Y" sz="400" b="1" i="0" u="none" strike="noStrike">
                        <a:solidFill>
                          <a:srgbClr val="000000"/>
                        </a:solidFill>
                        <a:latin typeface="Antique Olive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Y" sz="400" b="1" i="0" u="none" strike="noStrike">
                        <a:solidFill>
                          <a:srgbClr val="000000"/>
                        </a:solidFill>
                        <a:latin typeface="Antique Olive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Y" sz="400" b="1" i="0" u="none" strike="noStrike">
                        <a:solidFill>
                          <a:srgbClr val="000000"/>
                        </a:solidFill>
                        <a:latin typeface="Antique Olive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Y" sz="400" b="1" i="0" u="none" strike="noStrike">
                        <a:solidFill>
                          <a:srgbClr val="000000"/>
                        </a:solidFill>
                        <a:latin typeface="Antique Olive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Y" sz="400" b="1" i="0" u="none" strike="noStrike">
                        <a:solidFill>
                          <a:srgbClr val="000000"/>
                        </a:solidFill>
                        <a:latin typeface="Antique Olive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MY" sz="400" b="1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 </a:t>
                      </a: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MY" sz="400" b="1" i="0" u="none" strike="noStrike">
                        <a:solidFill>
                          <a:srgbClr val="000000"/>
                        </a:solidFill>
                        <a:latin typeface="Antique Olive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80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MY" sz="5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BIL</a:t>
                      </a:r>
                    </a:p>
                  </a:txBody>
                  <a:tcPr marL="2306" marR="2306" marT="23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MY" sz="5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KELAS</a:t>
                      </a:r>
                    </a:p>
                  </a:txBody>
                  <a:tcPr marL="2306" marR="2306" marT="23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MY" sz="5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YURAN</a:t>
                      </a:r>
                    </a:p>
                  </a:txBody>
                  <a:tcPr marL="2306" marR="2306" marT="23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</a:tr>
              <a:tr h="132800"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MY" sz="5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JANUARI</a:t>
                      </a:r>
                    </a:p>
                  </a:txBody>
                  <a:tcPr marL="2306" marR="2306" marT="23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MY" sz="5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FEBRUARI</a:t>
                      </a:r>
                    </a:p>
                  </a:txBody>
                  <a:tcPr marL="2306" marR="2306" marT="23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MY" sz="5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MAC</a:t>
                      </a:r>
                    </a:p>
                  </a:txBody>
                  <a:tcPr marL="2306" marR="2306" marT="23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</a:tr>
              <a:tr h="156850"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MY" sz="5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BIL MURID</a:t>
                      </a:r>
                    </a:p>
                  </a:txBody>
                  <a:tcPr marL="2306" marR="2306" marT="23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ANGGARAN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SEBENAR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MY" sz="5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VARIAN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MY" sz="5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BIL MURID</a:t>
                      </a:r>
                    </a:p>
                  </a:txBody>
                  <a:tcPr marL="2306" marR="2306" marT="23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ANGGARAN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SEBENAR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MY" sz="5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VARIAN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MY" sz="5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BIL MURID</a:t>
                      </a:r>
                    </a:p>
                  </a:txBody>
                  <a:tcPr marL="2306" marR="2306" marT="23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ANGGARAN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SEBENAR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MY" sz="5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VARIAN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156850"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5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RM</a:t>
                      </a:r>
                    </a:p>
                  </a:txBody>
                  <a:tcPr marL="2306" marR="2306" marT="2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5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RM</a:t>
                      </a:r>
                    </a:p>
                  </a:txBody>
                  <a:tcPr marL="2306" marR="2306" marT="2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5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RM</a:t>
                      </a:r>
                    </a:p>
                  </a:txBody>
                  <a:tcPr marL="2306" marR="2306" marT="2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5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RM</a:t>
                      </a:r>
                    </a:p>
                  </a:txBody>
                  <a:tcPr marL="2306" marR="2306" marT="2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5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RM</a:t>
                      </a:r>
                    </a:p>
                  </a:txBody>
                  <a:tcPr marL="2306" marR="2306" marT="2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5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RM</a:t>
                      </a:r>
                    </a:p>
                  </a:txBody>
                  <a:tcPr marL="2306" marR="2306" marT="23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</a:tr>
              <a:tr h="269257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2306" marR="2306" marT="23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 ARIF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</a:tr>
              <a:tr h="269257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2306" marR="2306" marT="23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 BIJAK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</a:tr>
              <a:tr h="269257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2306" marR="2306" marT="23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 CERDIK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</a:tr>
              <a:tr h="269257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2306" marR="2306" marT="23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 ARIF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</a:tr>
              <a:tr h="269257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2306" marR="2306" marT="23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 BIJAK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</a:tr>
              <a:tr h="269257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2306" marR="2306" marT="23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 CERDIK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</a:tr>
              <a:tr h="269257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2306" marR="2306" marT="23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 ARIF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69257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2306" marR="2306" marT="23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 BIJAK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69257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2306" marR="2306" marT="23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 CERDIK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C"/>
                    </a:solidFill>
                  </a:tcPr>
                </a:tc>
              </a:tr>
              <a:tr h="26925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MY" sz="5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JUMLAH (RM)</a:t>
                      </a:r>
                    </a:p>
                  </a:txBody>
                  <a:tcPr marL="2306" marR="2306" marT="23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5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2306" marR="2306" marT="23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964">
                <a:tc>
                  <a:txBody>
                    <a:bodyPr/>
                    <a:lstStyle/>
                    <a:p>
                      <a:pPr algn="ctr" fontAlgn="b"/>
                      <a:endParaRPr lang="en-MY" sz="3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MY" sz="3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MY" sz="3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Y" sz="3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Y" sz="3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Y" sz="3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Y" sz="3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Y" sz="3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Y" sz="3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Y" sz="3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Y" sz="3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Y" sz="3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Y" sz="3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Y" sz="3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88985">
                <a:tc>
                  <a:txBody>
                    <a:bodyPr/>
                    <a:lstStyle/>
                    <a:p>
                      <a:pPr algn="ctr" fontAlgn="b"/>
                      <a:endParaRPr lang="en-MY" sz="3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MY" sz="5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Disediakan oleh :</a:t>
                      </a: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MY" sz="5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Y" sz="4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MY" sz="5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Disemak oleh :</a:t>
                      </a: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MY" sz="5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Y" sz="5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MY" sz="5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Disahkan oleh;</a:t>
                      </a: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MY" sz="3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Y" sz="3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Y" sz="3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1495">
                <a:tc>
                  <a:txBody>
                    <a:bodyPr/>
                    <a:lstStyle/>
                    <a:p>
                      <a:pPr algn="l" fontAlgn="b"/>
                      <a:endParaRPr lang="en-MY" sz="3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Y" sz="5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Y" sz="5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Y" sz="5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Y" sz="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Y" sz="5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Y" sz="5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Y" sz="5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Y" sz="5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Y" sz="5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Y" sz="5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Y" sz="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Y" sz="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Y" sz="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1495">
                <a:tc>
                  <a:txBody>
                    <a:bodyPr/>
                    <a:lstStyle/>
                    <a:p>
                      <a:pPr algn="l" fontAlgn="b"/>
                      <a:endParaRPr lang="en-MY" sz="3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Y" sz="5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Y" sz="5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Y" sz="5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Y" sz="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Y" sz="5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Y" sz="5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Y" sz="5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Y" sz="5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Y" sz="5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Y" sz="5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Y" sz="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Y" sz="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Y" sz="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1495">
                <a:tc>
                  <a:txBody>
                    <a:bodyPr/>
                    <a:lstStyle/>
                    <a:p>
                      <a:pPr algn="l" fontAlgn="b"/>
                      <a:endParaRPr lang="en-MY" sz="3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………………………………………………….</a:t>
                      </a: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MY" sz="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………………………………………………….</a:t>
                      </a: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MY" sz="5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……………………………………………………………………………………</a:t>
                      </a: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MY" sz="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9920">
                <a:tc>
                  <a:txBody>
                    <a:bodyPr/>
                    <a:lstStyle/>
                    <a:p>
                      <a:pPr algn="l" fontAlgn="b"/>
                      <a:endParaRPr lang="en-MY" sz="3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5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NAMA                :</a:t>
                      </a: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MY" sz="5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NORMAH BINTI HAJI TAIB</a:t>
                      </a: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MY" sz="4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5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NAMA                :</a:t>
                      </a: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MY" sz="5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NUR AQMA BINTI SAHARI</a:t>
                      </a: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MY" sz="5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5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NAMA                :</a:t>
                      </a: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MY" sz="5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DAYANG SITI AISHAH BINTI HAJI MOHD ATEI</a:t>
                      </a: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</a:tr>
              <a:tr h="169920">
                <a:tc>
                  <a:txBody>
                    <a:bodyPr/>
                    <a:lstStyle/>
                    <a:p>
                      <a:pPr algn="l" fontAlgn="b"/>
                      <a:endParaRPr lang="en-MY" sz="3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JAWATAN        :</a:t>
                      </a: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PEMBANTU TADBIR, TATTARY</a:t>
                      </a: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JAWATAN        :</a:t>
                      </a: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PENYELIA, TATTARY</a:t>
                      </a: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MY" sz="5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JAWATAN        :</a:t>
                      </a: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KETUA, BAHAGIAN PELAJARAN</a:t>
                      </a: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MY" sz="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9920">
                <a:tc>
                  <a:txBody>
                    <a:bodyPr/>
                    <a:lstStyle/>
                    <a:p>
                      <a:pPr algn="l" fontAlgn="b"/>
                      <a:endParaRPr lang="en-MY" sz="3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TARIKH              :</a:t>
                      </a: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MY" sz="5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MY" sz="5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Y" sz="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TARIKH              :</a:t>
                      </a: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MY" sz="5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MY" sz="5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Y" sz="5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TARIKH              :</a:t>
                      </a: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MY" sz="5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Y" sz="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Y" sz="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Y" sz="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306" marR="2306" marT="230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wheel spokes="2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 rotWithShape="1">
          <a:blip r:embed="rId2" cstate="print"/>
          <a:srcRect l="7323" t="30473" r="11464" b="4438"/>
          <a:stretch/>
        </p:blipFill>
        <p:spPr bwMode="auto">
          <a:xfrm>
            <a:off x="755576" y="1052736"/>
            <a:ext cx="7740000" cy="5472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2924944"/>
            <a:ext cx="8229600" cy="1431032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>
                <a:latin typeface="Albertus" pitchFamily="34" charset="0"/>
              </a:rPr>
              <a:t>PARENTS VIEW</a:t>
            </a:r>
            <a:endParaRPr lang="en-MY" sz="6000" dirty="0">
              <a:latin typeface="Albertus" pitchFamily="34" charset="0"/>
            </a:endParaRPr>
          </a:p>
        </p:txBody>
      </p:sp>
    </p:spTree>
  </p:cSld>
  <p:clrMapOvr>
    <a:masterClrMapping/>
  </p:clrMapOvr>
  <p:transition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latin typeface="Albertus" pitchFamily="34" charset="0"/>
              </a:rPr>
              <a:t/>
            </a:r>
            <a:br>
              <a:rPr lang="en-US" sz="3600" dirty="0" smtClean="0">
                <a:latin typeface="Albertus" pitchFamily="34" charset="0"/>
              </a:rPr>
            </a:br>
            <a:r>
              <a:rPr lang="en-US" sz="3600" dirty="0" smtClean="0">
                <a:latin typeface="Albertus" pitchFamily="34" charset="0"/>
              </a:rPr>
              <a:t>PARENTS VIEW </a:t>
            </a:r>
            <a:br>
              <a:rPr lang="en-US" sz="3600" dirty="0" smtClean="0">
                <a:latin typeface="Albertus" pitchFamily="34" charset="0"/>
              </a:rPr>
            </a:br>
            <a:r>
              <a:rPr lang="en-US" sz="3600" dirty="0" smtClean="0">
                <a:latin typeface="Albertus" pitchFamily="34" charset="0"/>
              </a:rPr>
              <a:t>(MAKLUMAT MURID)</a:t>
            </a:r>
            <a:r>
              <a:rPr lang="en-MY" dirty="0" smtClean="0"/>
              <a:t/>
            </a:r>
            <a:br>
              <a:rPr lang="en-MY" dirty="0" smtClean="0"/>
            </a:br>
            <a:endParaRPr lang="en-MY" dirty="0"/>
          </a:p>
        </p:txBody>
      </p:sp>
      <p:pic>
        <p:nvPicPr>
          <p:cNvPr id="3" name="Picture 2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9537" t="17813" r="10598" b="5275"/>
          <a:stretch/>
        </p:blipFill>
        <p:spPr bwMode="auto">
          <a:xfrm>
            <a:off x="539552" y="1556792"/>
            <a:ext cx="5832000" cy="4896544"/>
          </a:xfrm>
          <a:prstGeom prst="rect">
            <a:avLst/>
          </a:prstGeom>
          <a:ln w="15875" cmpd="sng">
            <a:solidFill>
              <a:schemeClr val="tx1"/>
            </a:solidFill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7020272" y="2204864"/>
            <a:ext cx="1656184" cy="295232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en-US" sz="1000" b="1" dirty="0" smtClean="0">
                <a:latin typeface="Antique Olive" pitchFamily="34" charset="0"/>
              </a:rPr>
              <a:t>IBUBAPA HANYA MENGGUNAKAN </a:t>
            </a:r>
            <a:r>
              <a:rPr lang="en-US" sz="1000" b="1" dirty="0" smtClean="0">
                <a:solidFill>
                  <a:srgbClr val="FF0000"/>
                </a:solidFill>
                <a:latin typeface="Antique Olive" pitchFamily="34" charset="0"/>
              </a:rPr>
              <a:t>1 ID SAHAJA </a:t>
            </a:r>
            <a:r>
              <a:rPr lang="en-US" sz="1000" b="1" dirty="0" smtClean="0">
                <a:latin typeface="Antique Olive" pitchFamily="34" charset="0"/>
              </a:rPr>
              <a:t>SEKIRANYA MEMPUNYAI LEBIH DARI SEORANG ANAK.</a:t>
            </a:r>
          </a:p>
          <a:p>
            <a:pPr marL="228600" indent="-228600">
              <a:buAutoNum type="arabicPeriod"/>
            </a:pPr>
            <a:endParaRPr lang="en-US" sz="1000" b="1" dirty="0">
              <a:latin typeface="Antique Olive" pitchFamily="34" charset="0"/>
            </a:endParaRPr>
          </a:p>
          <a:p>
            <a:pPr marL="228600" indent="-228600">
              <a:buAutoNum type="arabicPeriod"/>
            </a:pPr>
            <a:r>
              <a:rPr lang="en-US" sz="1000" b="1" dirty="0" smtClean="0">
                <a:latin typeface="Antique Olive" pitchFamily="34" charset="0"/>
              </a:rPr>
              <a:t>MAKLUMAT IBUBAPA </a:t>
            </a:r>
            <a:r>
              <a:rPr lang="en-US" sz="1000" b="1" dirty="0" smtClean="0">
                <a:solidFill>
                  <a:srgbClr val="FF0000"/>
                </a:solidFill>
                <a:latin typeface="Antique Olive" pitchFamily="34" charset="0"/>
              </a:rPr>
              <a:t>AUTO </a:t>
            </a:r>
            <a:r>
              <a:rPr lang="en-US" sz="1000" b="1" dirty="0" smtClean="0">
                <a:latin typeface="Antique Olive" pitchFamily="34" charset="0"/>
              </a:rPr>
              <a:t>SEKIRANYA MENGISI MAKLUMAT BAGI ANAK YANG LAIN BERADA DI TATTARY.</a:t>
            </a:r>
            <a:endParaRPr lang="en-MY" sz="1000" b="1" dirty="0">
              <a:latin typeface="Antique Olive" pitchFamily="34" charset="0"/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6588224" y="2420888"/>
            <a:ext cx="216024" cy="2376264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>
                <a:latin typeface="Albertus" pitchFamily="34" charset="0"/>
              </a:rPr>
              <a:t>CADANGAN MAKLUMAT MURID SKYT</a:t>
            </a:r>
            <a:endParaRPr lang="en-MY" sz="3200" dirty="0"/>
          </a:p>
        </p:txBody>
      </p:sp>
      <p:pic>
        <p:nvPicPr>
          <p:cNvPr id="3" name="Picture 2" descr="C:\Users\user\Downloads\IMG_20210409_140253.jpg"/>
          <p:cNvPicPr>
            <a:picLocks noChangeAspect="1" noChangeArrowheads="1"/>
          </p:cNvPicPr>
          <p:nvPr/>
        </p:nvPicPr>
        <p:blipFill>
          <a:blip r:embed="rId2" cstate="print"/>
          <a:srcRect l="14547" t="1897" r="13627" b="5128"/>
          <a:stretch>
            <a:fillRect/>
          </a:stretch>
        </p:blipFill>
        <p:spPr bwMode="auto">
          <a:xfrm>
            <a:off x="1043608" y="1556779"/>
            <a:ext cx="5040560" cy="2556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 descr="C:\Users\user\Downloads\IMG_20210409_140306.jpg"/>
          <p:cNvPicPr>
            <a:picLocks noChangeAspect="1" noChangeArrowheads="1"/>
          </p:cNvPicPr>
          <p:nvPr/>
        </p:nvPicPr>
        <p:blipFill>
          <a:blip r:embed="rId3" cstate="print"/>
          <a:srcRect l="5001" t="20862" r="9990" b="11336"/>
          <a:stretch>
            <a:fillRect/>
          </a:stretch>
        </p:blipFill>
        <p:spPr bwMode="auto">
          <a:xfrm>
            <a:off x="1043603" y="4365103"/>
            <a:ext cx="5084265" cy="1944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6732240" y="2060848"/>
            <a:ext cx="1800200" cy="129614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Antique Olive" pitchFamily="34" charset="0"/>
              </a:rPr>
              <a:t>CONTOH BAGI MAKLUMAT </a:t>
            </a:r>
            <a:r>
              <a:rPr lang="en-US" sz="1400" b="1" dirty="0" smtClean="0">
                <a:solidFill>
                  <a:srgbClr val="FF0000"/>
                </a:solidFill>
                <a:latin typeface="Antique Olive" pitchFamily="34" charset="0"/>
              </a:rPr>
              <a:t>IBUBAPA/PENJAGA MURID</a:t>
            </a:r>
            <a:endParaRPr lang="en-MY" sz="1400" b="1" dirty="0">
              <a:solidFill>
                <a:srgbClr val="FF0000"/>
              </a:solidFill>
              <a:latin typeface="Antique Olive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804248" y="4509120"/>
            <a:ext cx="1800200" cy="129614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latin typeface="Antique Olive" pitchFamily="34" charset="0"/>
              </a:rPr>
              <a:t>MAKLUMAT </a:t>
            </a:r>
            <a:r>
              <a:rPr lang="en-US" sz="1200" b="1" dirty="0" smtClean="0">
                <a:solidFill>
                  <a:srgbClr val="FF0000"/>
                </a:solidFill>
                <a:latin typeface="Antique Olive" pitchFamily="34" charset="0"/>
              </a:rPr>
              <a:t>TAMBAHAN</a:t>
            </a:r>
            <a:r>
              <a:rPr lang="en-US" sz="1200" b="1" dirty="0" smtClean="0">
                <a:latin typeface="Antique Olive" pitchFamily="34" charset="0"/>
              </a:rPr>
              <a:t> BAGI RUANGAN MAKLUMAT MURID  </a:t>
            </a:r>
            <a:r>
              <a:rPr lang="en-US" sz="1100" b="1" dirty="0" smtClean="0">
                <a:solidFill>
                  <a:srgbClr val="FF0000"/>
                </a:solidFill>
                <a:latin typeface="Antique Olive" pitchFamily="34" charset="0"/>
              </a:rPr>
              <a:t>MAKLUMAT KESIHATAN MURID’</a:t>
            </a:r>
            <a:endParaRPr lang="en-MY" sz="1200" b="1" dirty="0">
              <a:solidFill>
                <a:srgbClr val="FF0000"/>
              </a:solidFill>
              <a:latin typeface="Antique Olive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012160" y="2636912"/>
            <a:ext cx="792088" cy="50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5940152" y="5085184"/>
            <a:ext cx="936104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86800" cy="84124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lbertus" pitchFamily="34" charset="0"/>
              </a:rPr>
              <a:t/>
            </a:r>
            <a:br>
              <a:rPr lang="en-US" dirty="0" smtClean="0">
                <a:latin typeface="Albertus" pitchFamily="34" charset="0"/>
              </a:rPr>
            </a:br>
            <a:r>
              <a:rPr lang="en-US" sz="4000" dirty="0" smtClean="0">
                <a:latin typeface="Albertus" pitchFamily="34" charset="0"/>
              </a:rPr>
              <a:t>PARENTS VIEW </a:t>
            </a:r>
            <a:br>
              <a:rPr lang="en-US" sz="4000" dirty="0" smtClean="0">
                <a:latin typeface="Albertus" pitchFamily="34" charset="0"/>
              </a:rPr>
            </a:br>
            <a:r>
              <a:rPr lang="en-US" sz="4000" dirty="0" smtClean="0">
                <a:latin typeface="Albertus" pitchFamily="34" charset="0"/>
              </a:rPr>
              <a:t>(MAKLUMAT PEMBAYARAN)</a:t>
            </a:r>
            <a:r>
              <a:rPr lang="en-MY" sz="4000" dirty="0" smtClean="0"/>
              <a:t/>
            </a:r>
            <a:br>
              <a:rPr lang="en-MY" sz="4000" dirty="0" smtClean="0"/>
            </a:br>
            <a:endParaRPr lang="en-MY" dirty="0"/>
          </a:p>
        </p:txBody>
      </p:sp>
      <p:pic>
        <p:nvPicPr>
          <p:cNvPr id="1893378" name="Picture 2"/>
          <p:cNvPicPr>
            <a:picLocks noChangeAspect="1" noChangeArrowheads="1"/>
          </p:cNvPicPr>
          <p:nvPr/>
        </p:nvPicPr>
        <p:blipFill>
          <a:blip r:embed="rId2" cstate="print"/>
          <a:srcRect l="1933" t="21282" r="21140" b="2923"/>
          <a:stretch>
            <a:fillRect/>
          </a:stretch>
        </p:blipFill>
        <p:spPr bwMode="auto">
          <a:xfrm>
            <a:off x="2051720" y="1700808"/>
            <a:ext cx="5978788" cy="43204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467544" y="1988840"/>
            <a:ext cx="1296144" cy="230425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latin typeface="Antique Olive" pitchFamily="34" charset="0"/>
              </a:rPr>
              <a:t>TAMBAHAN BAGI </a:t>
            </a:r>
            <a:r>
              <a:rPr lang="en-US" sz="1200" b="1" dirty="0" smtClean="0">
                <a:solidFill>
                  <a:srgbClr val="FF0000"/>
                </a:solidFill>
                <a:latin typeface="Antique Olive" pitchFamily="34" charset="0"/>
              </a:rPr>
              <a:t>YURAN PENDAFTARAN TAHUNAN &amp; YURAN BULANAN </a:t>
            </a:r>
            <a:r>
              <a:rPr lang="en-US" sz="1200" b="1" dirty="0" smtClean="0">
                <a:latin typeface="Antique Olive" pitchFamily="34" charset="0"/>
              </a:rPr>
              <a:t>DI DALAM MAKLUMAT PEMBAYARAN</a:t>
            </a:r>
            <a:endParaRPr lang="en-MY" sz="1200" b="1" dirty="0">
              <a:latin typeface="Antique Olive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835696" y="2924944"/>
            <a:ext cx="1440160" cy="792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835696" y="2636912"/>
            <a:ext cx="2448272" cy="10801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lbertus" pitchFamily="34" charset="0"/>
              </a:rPr>
              <a:t>PEMBAYARAN</a:t>
            </a:r>
            <a:endParaRPr lang="en-MY" sz="4000" dirty="0">
              <a:latin typeface="Albertus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475656" y="1484784"/>
          <a:ext cx="6408711" cy="4248472"/>
        </p:xfrm>
        <a:graphic>
          <a:graphicData uri="http://schemas.openxmlformats.org/drawingml/2006/table">
            <a:tbl>
              <a:tblPr/>
              <a:tblGrid>
                <a:gridCol w="736633"/>
                <a:gridCol w="3830494"/>
                <a:gridCol w="957623"/>
                <a:gridCol w="883961"/>
              </a:tblGrid>
              <a:tr h="533575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MY" sz="2800" b="1" i="0" u="none" strike="noStrike" dirty="0" smtClean="0">
                          <a:solidFill>
                            <a:srgbClr val="000000"/>
                          </a:solidFill>
                          <a:latin typeface="Antique Olive"/>
                        </a:rPr>
                        <a:t>1. </a:t>
                      </a:r>
                      <a:r>
                        <a:rPr lang="en-MY" sz="2400" b="1" i="0" u="none" strike="noStrike" dirty="0" smtClean="0">
                          <a:solidFill>
                            <a:srgbClr val="000000"/>
                          </a:solidFill>
                          <a:latin typeface="Antique Olive"/>
                        </a:rPr>
                        <a:t>BAYARAN </a:t>
                      </a:r>
                      <a:r>
                        <a:rPr lang="en-MY" sz="2400" b="1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YURAN </a:t>
                      </a:r>
                      <a:r>
                        <a:rPr lang="en-MY" sz="2400" b="1" i="0" u="none" strike="noStrike" dirty="0" smtClean="0">
                          <a:solidFill>
                            <a:srgbClr val="000000"/>
                          </a:solidFill>
                          <a:latin typeface="Antique Olive"/>
                        </a:rPr>
                        <a:t>PENDAFTARAN</a:t>
                      </a:r>
                      <a:endParaRPr lang="en-MY" sz="2400" b="1" i="0" u="none" strike="noStrike" dirty="0">
                        <a:solidFill>
                          <a:srgbClr val="000000"/>
                        </a:solidFill>
                        <a:latin typeface="Antique Olive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</a:tr>
              <a:tr h="396589">
                <a:tc>
                  <a:txBody>
                    <a:bodyPr/>
                    <a:lstStyle/>
                    <a:p>
                      <a:pPr algn="l" fontAlgn="b"/>
                      <a:endParaRPr lang="en-MY" sz="900" b="0" i="0" u="none" strike="noStrike">
                        <a:solidFill>
                          <a:srgbClr val="000000"/>
                        </a:solidFill>
                        <a:latin typeface="Antique Olive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MY" sz="900" b="0" i="0" u="none" strike="noStrike">
                        <a:solidFill>
                          <a:srgbClr val="000000"/>
                        </a:solidFill>
                        <a:latin typeface="Antique Olive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MY" sz="900" b="0" i="0" u="none" strike="noStrike">
                        <a:solidFill>
                          <a:srgbClr val="000000"/>
                        </a:solidFill>
                        <a:latin typeface="Antique Olive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MY" sz="900" b="0" i="0" u="none" strike="noStrike">
                        <a:solidFill>
                          <a:srgbClr val="000000"/>
                        </a:solidFill>
                        <a:latin typeface="Antique Olive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9900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900" b="1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BIL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900" b="1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JENIS YURAN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900" b="1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PILIHAN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900" b="1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JUMLAH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54389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MY" sz="900" b="0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b="1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YURAN PENDAFTARAN MURID 4 &amp; 5 TAHUN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MY" sz="900" b="0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 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MY" sz="900" b="0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RM1,590.00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2945"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MY" sz="900" b="0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(</a:t>
                      </a:r>
                      <a:r>
                        <a:rPr lang="en-MY" sz="900" b="0" i="0" u="none" strike="noStrike" dirty="0" err="1">
                          <a:solidFill>
                            <a:srgbClr val="000000"/>
                          </a:solidFill>
                          <a:latin typeface="Antique Olive"/>
                        </a:rPr>
                        <a:t>Buku</a:t>
                      </a:r>
                      <a:r>
                        <a:rPr lang="en-MY" sz="900" b="0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 </a:t>
                      </a:r>
                      <a:r>
                        <a:rPr lang="en-MY" sz="900" b="0" i="0" u="none" strike="noStrike" dirty="0" err="1">
                          <a:solidFill>
                            <a:srgbClr val="000000"/>
                          </a:solidFill>
                          <a:latin typeface="Antique Olive"/>
                        </a:rPr>
                        <a:t>Penilaian</a:t>
                      </a:r>
                      <a:r>
                        <a:rPr lang="en-MY" sz="900" b="0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, </a:t>
                      </a:r>
                      <a:r>
                        <a:rPr lang="en-MY" sz="900" b="0" i="0" u="none" strike="noStrike" dirty="0" err="1">
                          <a:solidFill>
                            <a:srgbClr val="000000"/>
                          </a:solidFill>
                          <a:latin typeface="Antique Olive"/>
                        </a:rPr>
                        <a:t>Buku</a:t>
                      </a:r>
                      <a:r>
                        <a:rPr lang="en-MY" sz="900" b="0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 </a:t>
                      </a:r>
                      <a:r>
                        <a:rPr lang="en-MY" sz="900" b="0" i="0" u="none" strike="noStrike" dirty="0" err="1">
                          <a:solidFill>
                            <a:srgbClr val="000000"/>
                          </a:solidFill>
                          <a:latin typeface="Antique Olive"/>
                        </a:rPr>
                        <a:t>Latihan</a:t>
                      </a:r>
                      <a:r>
                        <a:rPr lang="en-MY" sz="900" b="0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, Takaful,</a:t>
                      </a:r>
                      <a:br>
                        <a:rPr lang="en-MY" sz="900" b="0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</a:br>
                      <a:r>
                        <a:rPr lang="en-MY" sz="900" b="0" i="0" u="none" strike="noStrike" dirty="0" err="1">
                          <a:solidFill>
                            <a:srgbClr val="000000"/>
                          </a:solidFill>
                          <a:latin typeface="Antique Olive"/>
                        </a:rPr>
                        <a:t>Yuran</a:t>
                      </a:r>
                      <a:r>
                        <a:rPr lang="en-MY" sz="900" b="0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 KOKU, </a:t>
                      </a:r>
                      <a:r>
                        <a:rPr lang="en-MY" sz="900" b="0" i="0" u="none" strike="noStrike" dirty="0" err="1">
                          <a:solidFill>
                            <a:srgbClr val="000000"/>
                          </a:solidFill>
                          <a:latin typeface="Antique Olive"/>
                        </a:rPr>
                        <a:t>Yuran</a:t>
                      </a:r>
                      <a:r>
                        <a:rPr lang="en-MY" sz="900" b="0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 </a:t>
                      </a:r>
                      <a:r>
                        <a:rPr lang="en-MY" sz="900" b="0" i="0" u="none" strike="noStrike" dirty="0" err="1">
                          <a:solidFill>
                            <a:srgbClr val="000000"/>
                          </a:solidFill>
                          <a:latin typeface="Antique Olive"/>
                        </a:rPr>
                        <a:t>Januari</a:t>
                      </a:r>
                      <a:r>
                        <a:rPr lang="en-MY" sz="900" b="0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, </a:t>
                      </a:r>
                      <a:r>
                        <a:rPr lang="en-MY" sz="900" b="0" i="0" u="none" strike="noStrike" dirty="0" smtClean="0">
                          <a:solidFill>
                            <a:srgbClr val="000000"/>
                          </a:solidFill>
                          <a:latin typeface="Antique Olive"/>
                        </a:rPr>
                        <a:t>November,</a:t>
                      </a:r>
                      <a:r>
                        <a:rPr lang="en-MY" sz="900" b="0" i="0" u="none" strike="noStrike" baseline="0" dirty="0" smtClean="0">
                          <a:solidFill>
                            <a:srgbClr val="000000"/>
                          </a:solidFill>
                          <a:latin typeface="Antique Olive"/>
                        </a:rPr>
                        <a:t> </a:t>
                      </a:r>
                      <a:r>
                        <a:rPr lang="en-MY" sz="900" b="0" i="0" u="none" strike="noStrike" dirty="0" err="1" smtClean="0">
                          <a:solidFill>
                            <a:srgbClr val="000000"/>
                          </a:solidFill>
                          <a:latin typeface="Antique Olive"/>
                        </a:rPr>
                        <a:t>Disember</a:t>
                      </a:r>
                      <a:r>
                        <a:rPr lang="en-MY" sz="900" b="0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)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</a:tr>
              <a:tr h="54389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MY" sz="900" b="0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b="1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YURAN PENDAFTARAN MURID 6 TAHUN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MY" sz="900" b="0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 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MY" sz="900" b="0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RM1,740.00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662"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MY" sz="900" b="0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(</a:t>
                      </a:r>
                      <a:r>
                        <a:rPr lang="en-MY" sz="900" b="0" i="0" u="none" strike="noStrike" dirty="0" err="1">
                          <a:solidFill>
                            <a:srgbClr val="000000"/>
                          </a:solidFill>
                          <a:latin typeface="Antique Olive"/>
                        </a:rPr>
                        <a:t>Buku</a:t>
                      </a:r>
                      <a:r>
                        <a:rPr lang="en-MY" sz="900" b="0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 </a:t>
                      </a:r>
                      <a:r>
                        <a:rPr lang="en-MY" sz="900" b="0" i="0" u="none" strike="noStrike" dirty="0" err="1">
                          <a:solidFill>
                            <a:srgbClr val="000000"/>
                          </a:solidFill>
                          <a:latin typeface="Antique Olive"/>
                        </a:rPr>
                        <a:t>Penilaian</a:t>
                      </a:r>
                      <a:r>
                        <a:rPr lang="en-MY" sz="900" b="0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, </a:t>
                      </a:r>
                      <a:r>
                        <a:rPr lang="en-MY" sz="900" b="0" i="0" u="none" strike="noStrike" dirty="0" err="1">
                          <a:solidFill>
                            <a:srgbClr val="000000"/>
                          </a:solidFill>
                          <a:latin typeface="Antique Olive"/>
                        </a:rPr>
                        <a:t>Buku</a:t>
                      </a:r>
                      <a:r>
                        <a:rPr lang="en-MY" sz="900" b="0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 </a:t>
                      </a:r>
                      <a:r>
                        <a:rPr lang="en-MY" sz="900" b="0" i="0" u="none" strike="noStrike" dirty="0" err="1">
                          <a:solidFill>
                            <a:srgbClr val="000000"/>
                          </a:solidFill>
                          <a:latin typeface="Antique Olive"/>
                        </a:rPr>
                        <a:t>Latihan</a:t>
                      </a:r>
                      <a:r>
                        <a:rPr lang="en-MY" sz="900" b="0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, Takaful,</a:t>
                      </a:r>
                      <a:br>
                        <a:rPr lang="en-MY" sz="900" b="0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</a:br>
                      <a:r>
                        <a:rPr lang="en-MY" sz="900" b="0" i="0" u="none" strike="noStrike" dirty="0" err="1">
                          <a:solidFill>
                            <a:srgbClr val="000000"/>
                          </a:solidFill>
                          <a:latin typeface="Antique Olive"/>
                        </a:rPr>
                        <a:t>Yuran</a:t>
                      </a:r>
                      <a:r>
                        <a:rPr lang="en-MY" sz="900" b="0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 KOKU, </a:t>
                      </a:r>
                      <a:r>
                        <a:rPr lang="en-MY" sz="900" b="0" i="0" u="none" strike="noStrike" dirty="0" err="1">
                          <a:solidFill>
                            <a:srgbClr val="000000"/>
                          </a:solidFill>
                          <a:latin typeface="Antique Olive"/>
                        </a:rPr>
                        <a:t>Sewa</a:t>
                      </a:r>
                      <a:r>
                        <a:rPr lang="en-MY" sz="900" b="0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 </a:t>
                      </a:r>
                      <a:r>
                        <a:rPr lang="en-MY" sz="900" b="0" i="0" u="none" strike="noStrike" dirty="0" err="1">
                          <a:solidFill>
                            <a:srgbClr val="000000"/>
                          </a:solidFill>
                          <a:latin typeface="Antique Olive"/>
                        </a:rPr>
                        <a:t>Jubah</a:t>
                      </a:r>
                      <a:r>
                        <a:rPr lang="en-MY" sz="900" b="0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 </a:t>
                      </a:r>
                      <a:r>
                        <a:rPr lang="en-MY" sz="900" b="0" i="0" u="none" strike="noStrike" dirty="0" err="1">
                          <a:solidFill>
                            <a:srgbClr val="000000"/>
                          </a:solidFill>
                          <a:latin typeface="Antique Olive"/>
                        </a:rPr>
                        <a:t>Konvo</a:t>
                      </a:r>
                      <a:r>
                        <a:rPr lang="en-MY" sz="900" b="0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, </a:t>
                      </a:r>
                      <a:r>
                        <a:rPr lang="en-MY" sz="900" b="0" i="0" u="none" strike="noStrike" dirty="0" err="1">
                          <a:solidFill>
                            <a:srgbClr val="000000"/>
                          </a:solidFill>
                          <a:latin typeface="Antique Olive"/>
                        </a:rPr>
                        <a:t>Yuran</a:t>
                      </a:r>
                      <a:r>
                        <a:rPr lang="en-MY" sz="900" b="0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 </a:t>
                      </a:r>
                      <a:r>
                        <a:rPr lang="en-MY" sz="900" b="0" i="0" u="none" strike="noStrike" dirty="0" err="1" smtClean="0">
                          <a:solidFill>
                            <a:srgbClr val="000000"/>
                          </a:solidFill>
                          <a:latin typeface="Antique Olive"/>
                        </a:rPr>
                        <a:t>Januari,November</a:t>
                      </a:r>
                      <a:r>
                        <a:rPr lang="en-MY" sz="900" b="0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,</a:t>
                      </a:r>
                      <a:br>
                        <a:rPr lang="en-MY" sz="900" b="0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</a:br>
                      <a:r>
                        <a:rPr lang="en-MY" sz="900" b="0" i="0" u="none" strike="noStrike" dirty="0" err="1">
                          <a:solidFill>
                            <a:srgbClr val="000000"/>
                          </a:solidFill>
                          <a:latin typeface="Antique Olive"/>
                        </a:rPr>
                        <a:t>Disember</a:t>
                      </a:r>
                      <a:r>
                        <a:rPr lang="en-MY" sz="900" b="0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)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</a:tr>
              <a:tr h="491015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MY" sz="900" b="1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JUMLAH KESELURUHAN (RM)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000" b="1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1,740.00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6372200" y="3284984"/>
            <a:ext cx="323850" cy="3619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MY" sz="1100"/>
          </a:p>
        </p:txBody>
      </p:sp>
      <p:sp>
        <p:nvSpPr>
          <p:cNvPr id="5" name="Rectangle 4"/>
          <p:cNvSpPr/>
          <p:nvPr/>
        </p:nvSpPr>
        <p:spPr>
          <a:xfrm>
            <a:off x="6372200" y="4437112"/>
            <a:ext cx="323850" cy="3619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MY" sz="110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6444208" y="4509120"/>
            <a:ext cx="161925" cy="1809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164288" y="6165304"/>
            <a:ext cx="1584176" cy="36004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SETERUSNYA</a:t>
            </a:r>
            <a:endParaRPr lang="en-MY" sz="1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539552" y="476672"/>
          <a:ext cx="6048673" cy="5965471"/>
        </p:xfrm>
        <a:graphic>
          <a:graphicData uri="http://schemas.openxmlformats.org/drawingml/2006/table">
            <a:tbl>
              <a:tblPr/>
              <a:tblGrid>
                <a:gridCol w="864096"/>
                <a:gridCol w="1369260"/>
                <a:gridCol w="938009"/>
                <a:gridCol w="938009"/>
                <a:gridCol w="967787"/>
                <a:gridCol w="971512"/>
              </a:tblGrid>
              <a:tr h="160452"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MY" sz="2400" b="1" i="0" u="none" strike="noStrike" dirty="0" smtClean="0">
                          <a:solidFill>
                            <a:srgbClr val="000000"/>
                          </a:solidFill>
                          <a:latin typeface="Antique Olive"/>
                        </a:rPr>
                        <a:t>PRODUK (PAKAIAN SERAGAM)</a:t>
                      </a:r>
                      <a:endParaRPr lang="en-MY" sz="2400" b="1" i="0" u="none" strike="noStrike" dirty="0">
                        <a:solidFill>
                          <a:srgbClr val="000000"/>
                        </a:solidFill>
                        <a:latin typeface="Antique Olive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</a:tr>
              <a:tr h="168474">
                <a:tc>
                  <a:txBody>
                    <a:bodyPr/>
                    <a:lstStyle/>
                    <a:p>
                      <a:pPr algn="l" fontAlgn="b"/>
                      <a:endParaRPr lang="en-MY" sz="2800" b="0" i="0" u="none" strike="noStrike">
                        <a:solidFill>
                          <a:srgbClr val="000000"/>
                        </a:solidFill>
                        <a:latin typeface="Antique Olive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MY" sz="2800" b="0" i="0" u="none" strike="noStrike" dirty="0">
                        <a:solidFill>
                          <a:srgbClr val="000000"/>
                        </a:solidFill>
                        <a:latin typeface="Antique Olive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MY" sz="600" b="0" i="0" u="none" strike="noStrike">
                        <a:solidFill>
                          <a:srgbClr val="000000"/>
                        </a:solidFill>
                        <a:latin typeface="Antique Olive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MY" sz="600" b="0" i="0" u="none" strike="noStrike">
                        <a:solidFill>
                          <a:srgbClr val="000000"/>
                        </a:solidFill>
                        <a:latin typeface="Antique Olive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MY" sz="600" b="0" i="0" u="none" strike="noStrike">
                        <a:solidFill>
                          <a:srgbClr val="000000"/>
                        </a:solidFill>
                        <a:latin typeface="Antique Olive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MY" sz="600" b="0" i="0" u="none" strike="noStrike">
                        <a:solidFill>
                          <a:srgbClr val="000000"/>
                        </a:solidFill>
                        <a:latin typeface="Antique Olive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6576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1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BIL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1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JENIS PAKAIAN/SAIZ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1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HARGA (RM)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1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PILIHAN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1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KUANTITI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1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JUMLAH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192542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MY" sz="1000" b="0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MY" sz="1000" b="1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PAKAIAN SERAGAM HIJAU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</a:tr>
              <a:tr h="284087"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Y" sz="1000" b="0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- 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MY" sz="1000" b="0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65.00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Y" sz="1000" b="0" i="0" u="none" strike="noStrike">
                        <a:solidFill>
                          <a:srgbClr val="000000"/>
                        </a:solidFill>
                        <a:latin typeface="Antique Olive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000" b="0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MY" sz="1000" b="0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130.00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Y" sz="1000" b="0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- 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000" b="0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</a:tr>
              <a:tr h="192542"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Y" sz="1000" b="0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- 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MY" sz="1000" b="0" i="0" u="none" strike="noStrike">
                        <a:solidFill>
                          <a:srgbClr val="000000"/>
                        </a:solidFill>
                        <a:latin typeface="Antique Olive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0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</a:tr>
              <a:tr h="192542"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Y" sz="1000" b="0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- XL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MY" sz="1000" b="0" i="0" u="none" strike="noStrike">
                        <a:solidFill>
                          <a:srgbClr val="000000"/>
                        </a:solidFill>
                        <a:latin typeface="Antique Olive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000" b="0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</a:tr>
              <a:tr h="208588"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MY" sz="1000" b="0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- XXL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MY" sz="1000" b="0" i="0" u="none" strike="noStrike">
                        <a:solidFill>
                          <a:srgbClr val="000000"/>
                        </a:solidFill>
                        <a:latin typeface="Antique Olive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000" b="0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</a:tr>
              <a:tr h="216609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MY" sz="1000" b="0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MY" sz="1000" b="1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BAJU SUKAN KUNING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</a:tr>
              <a:tr h="216609"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Y" sz="1000" b="0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- 26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MY" sz="1000" b="0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45.00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MY" sz="1000" b="0" i="0" u="none" strike="noStrike" dirty="0">
                        <a:solidFill>
                          <a:srgbClr val="000000"/>
                        </a:solidFill>
                        <a:latin typeface="Antique Olive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000" b="0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MY" sz="1000" b="0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90.00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609"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Y" sz="1000" b="0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- 28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MY" sz="1000" b="0" i="0" u="none" strike="noStrike" dirty="0">
                        <a:solidFill>
                          <a:srgbClr val="000000"/>
                        </a:solidFill>
                        <a:latin typeface="Antique Olive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000" b="0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</a:tr>
              <a:tr h="216609"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Y" sz="1000" b="0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- 30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MY" sz="1000" b="0" i="0" u="none" strike="noStrike">
                        <a:solidFill>
                          <a:srgbClr val="000000"/>
                        </a:solidFill>
                        <a:latin typeface="Antique Olive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000" b="0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</a:tr>
              <a:tr h="216609"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Y" sz="1000" b="0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- 32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MY" sz="1000" b="0" i="0" u="none" strike="noStrike">
                        <a:solidFill>
                          <a:srgbClr val="000000"/>
                        </a:solidFill>
                        <a:latin typeface="Antique Olive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000" b="0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</a:tr>
              <a:tr h="216609"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Y" sz="1000" b="0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- 34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MY" sz="1000" b="0" i="0" u="none" strike="noStrike">
                        <a:solidFill>
                          <a:srgbClr val="000000"/>
                        </a:solidFill>
                        <a:latin typeface="Antique Olive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000" b="0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</a:tr>
              <a:tr h="216609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MY" sz="1000" b="0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MY" sz="1000" b="1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KOPIAH PUTIH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</a:tr>
              <a:tr h="216609"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Y" sz="1000" b="0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- 19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MY" sz="1000" b="0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15.00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MY" sz="1000" b="0" i="0" u="none" strike="noStrike">
                        <a:solidFill>
                          <a:srgbClr val="000000"/>
                        </a:solidFill>
                        <a:latin typeface="Antique Olive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000" b="0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MY" sz="1000" b="0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30.00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609"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Y" sz="1000" b="0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- 20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MY" sz="1000" b="0" i="0" u="none" strike="noStrike">
                        <a:solidFill>
                          <a:srgbClr val="000000"/>
                        </a:solidFill>
                        <a:latin typeface="Antique Olive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000" b="0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</a:tr>
              <a:tr h="216609"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Y" sz="1000" b="0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- 21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MY" sz="1000" b="0" i="0" u="none" strike="noStrike">
                        <a:solidFill>
                          <a:srgbClr val="000000"/>
                        </a:solidFill>
                        <a:latin typeface="Antique Olive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000" b="0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</a:tr>
              <a:tr h="208588"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MY" sz="1000" b="0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- 21 1/2 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MY" sz="1000" b="0" i="0" u="none" strike="noStrike">
                        <a:solidFill>
                          <a:srgbClr val="000000"/>
                        </a:solidFill>
                        <a:latin typeface="Antique Olive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000" b="0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</a:tr>
              <a:tr h="216609"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Y" sz="1000" b="0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- 22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MY" sz="1000" b="0" i="0" u="none" strike="noStrike">
                        <a:solidFill>
                          <a:srgbClr val="000000"/>
                        </a:solidFill>
                        <a:latin typeface="Antique Olive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000" b="0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</a:tr>
              <a:tr h="16847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MY" sz="1000" b="0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t"/>
                      <a:r>
                        <a:rPr lang="en-MY" sz="1000" b="1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TUDUNG PUTIH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</a:tr>
              <a:tr h="200565"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Y" sz="1000" b="0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- XS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MY" sz="1000" b="0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15.00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MY" sz="1000" b="0" i="0" u="none" strike="noStrike">
                        <a:solidFill>
                          <a:srgbClr val="000000"/>
                        </a:solidFill>
                        <a:latin typeface="Antique Olive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000" b="0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MY" sz="1000" b="0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8588"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Y" sz="1000" b="0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- 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MY" sz="1000" b="0" i="0" u="none" strike="noStrike">
                        <a:solidFill>
                          <a:srgbClr val="000000"/>
                        </a:solidFill>
                        <a:latin typeface="Antique Olive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000" b="0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</a:tr>
              <a:tr h="312880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MY" sz="1100" b="1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JUMLAH KESELURUHAN (RM)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100" b="1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250.00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3995936" y="1916832"/>
            <a:ext cx="219075" cy="152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MY" sz="1100"/>
          </a:p>
        </p:txBody>
      </p:sp>
      <p:sp>
        <p:nvSpPr>
          <p:cNvPr id="4" name="Rectangle 3"/>
          <p:cNvSpPr/>
          <p:nvPr/>
        </p:nvSpPr>
        <p:spPr>
          <a:xfrm>
            <a:off x="3995936" y="3212976"/>
            <a:ext cx="219075" cy="152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MY" sz="1100"/>
          </a:p>
        </p:txBody>
      </p:sp>
      <p:sp>
        <p:nvSpPr>
          <p:cNvPr id="5" name="Rectangle 4"/>
          <p:cNvSpPr/>
          <p:nvPr/>
        </p:nvSpPr>
        <p:spPr>
          <a:xfrm>
            <a:off x="3995936" y="2780928"/>
            <a:ext cx="219075" cy="152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MY" sz="1100"/>
          </a:p>
        </p:txBody>
      </p:sp>
      <p:sp>
        <p:nvSpPr>
          <p:cNvPr id="6" name="Rectangle 5"/>
          <p:cNvSpPr/>
          <p:nvPr/>
        </p:nvSpPr>
        <p:spPr>
          <a:xfrm>
            <a:off x="3995936" y="2204864"/>
            <a:ext cx="219075" cy="152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MY" sz="1100"/>
          </a:p>
        </p:txBody>
      </p:sp>
      <p:sp>
        <p:nvSpPr>
          <p:cNvPr id="7" name="Rectangle 6"/>
          <p:cNvSpPr/>
          <p:nvPr/>
        </p:nvSpPr>
        <p:spPr>
          <a:xfrm>
            <a:off x="3995936" y="3645024"/>
            <a:ext cx="219075" cy="152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MY" sz="1100"/>
          </a:p>
        </p:txBody>
      </p:sp>
      <p:sp>
        <p:nvSpPr>
          <p:cNvPr id="8" name="Rectangle 7"/>
          <p:cNvSpPr/>
          <p:nvPr/>
        </p:nvSpPr>
        <p:spPr>
          <a:xfrm>
            <a:off x="3995936" y="3429000"/>
            <a:ext cx="219075" cy="152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MY" sz="1100"/>
          </a:p>
        </p:txBody>
      </p:sp>
      <p:sp>
        <p:nvSpPr>
          <p:cNvPr id="9" name="Rectangle 8"/>
          <p:cNvSpPr/>
          <p:nvPr/>
        </p:nvSpPr>
        <p:spPr>
          <a:xfrm>
            <a:off x="3995936" y="2636912"/>
            <a:ext cx="219075" cy="152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MY" sz="1100"/>
          </a:p>
        </p:txBody>
      </p:sp>
      <p:sp>
        <p:nvSpPr>
          <p:cNvPr id="10" name="Rectangle 9"/>
          <p:cNvSpPr/>
          <p:nvPr/>
        </p:nvSpPr>
        <p:spPr>
          <a:xfrm>
            <a:off x="3995936" y="2420888"/>
            <a:ext cx="219075" cy="152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MY" sz="1100"/>
          </a:p>
        </p:txBody>
      </p:sp>
      <p:sp>
        <p:nvSpPr>
          <p:cNvPr id="11" name="Rectangle 10"/>
          <p:cNvSpPr/>
          <p:nvPr/>
        </p:nvSpPr>
        <p:spPr>
          <a:xfrm>
            <a:off x="3995936" y="4077072"/>
            <a:ext cx="219075" cy="152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MY" sz="1100"/>
          </a:p>
        </p:txBody>
      </p:sp>
      <p:sp>
        <p:nvSpPr>
          <p:cNvPr id="12" name="Rectangle 11"/>
          <p:cNvSpPr/>
          <p:nvPr/>
        </p:nvSpPr>
        <p:spPr>
          <a:xfrm>
            <a:off x="3995936" y="3861048"/>
            <a:ext cx="219075" cy="152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MY" sz="1100"/>
          </a:p>
        </p:txBody>
      </p:sp>
      <p:sp>
        <p:nvSpPr>
          <p:cNvPr id="13" name="Rectangle 12"/>
          <p:cNvSpPr/>
          <p:nvPr/>
        </p:nvSpPr>
        <p:spPr>
          <a:xfrm>
            <a:off x="3995936" y="4509120"/>
            <a:ext cx="219075" cy="152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MY" sz="1100"/>
          </a:p>
        </p:txBody>
      </p:sp>
      <p:sp>
        <p:nvSpPr>
          <p:cNvPr id="14" name="Rectangle 13"/>
          <p:cNvSpPr/>
          <p:nvPr/>
        </p:nvSpPr>
        <p:spPr>
          <a:xfrm>
            <a:off x="3995936" y="5157192"/>
            <a:ext cx="219075" cy="152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MY" sz="1100"/>
          </a:p>
        </p:txBody>
      </p:sp>
      <p:sp>
        <p:nvSpPr>
          <p:cNvPr id="15" name="Rectangle 14"/>
          <p:cNvSpPr/>
          <p:nvPr/>
        </p:nvSpPr>
        <p:spPr>
          <a:xfrm>
            <a:off x="3995936" y="4941168"/>
            <a:ext cx="219075" cy="152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MY" sz="1100"/>
          </a:p>
        </p:txBody>
      </p:sp>
      <p:sp>
        <p:nvSpPr>
          <p:cNvPr id="16" name="Rectangle 15"/>
          <p:cNvSpPr/>
          <p:nvPr/>
        </p:nvSpPr>
        <p:spPr>
          <a:xfrm>
            <a:off x="3995936" y="4725144"/>
            <a:ext cx="219075" cy="152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MY" sz="1100"/>
          </a:p>
        </p:txBody>
      </p:sp>
      <p:sp>
        <p:nvSpPr>
          <p:cNvPr id="17" name="Rectangle 16"/>
          <p:cNvSpPr/>
          <p:nvPr/>
        </p:nvSpPr>
        <p:spPr>
          <a:xfrm>
            <a:off x="3995936" y="5373216"/>
            <a:ext cx="219075" cy="152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MY" sz="1100"/>
          </a:p>
        </p:txBody>
      </p:sp>
      <p:sp>
        <p:nvSpPr>
          <p:cNvPr id="18" name="Rectangle 17"/>
          <p:cNvSpPr/>
          <p:nvPr/>
        </p:nvSpPr>
        <p:spPr>
          <a:xfrm>
            <a:off x="3995936" y="5733256"/>
            <a:ext cx="219075" cy="152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MY" sz="1100"/>
          </a:p>
        </p:txBody>
      </p:sp>
      <p:sp>
        <p:nvSpPr>
          <p:cNvPr id="19" name="Rectangle 18"/>
          <p:cNvSpPr/>
          <p:nvPr/>
        </p:nvSpPr>
        <p:spPr>
          <a:xfrm>
            <a:off x="3995936" y="5949280"/>
            <a:ext cx="219075" cy="152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MY" sz="110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3995936" y="2420888"/>
            <a:ext cx="200025" cy="762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3995936" y="3429000"/>
            <a:ext cx="200025" cy="762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3995936" y="4941168"/>
            <a:ext cx="200025" cy="762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5220072" y="1772816"/>
            <a:ext cx="2736304" cy="6480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8028384" y="1412776"/>
            <a:ext cx="864096" cy="194421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CUMA </a:t>
            </a:r>
            <a:r>
              <a:rPr lang="en-US" sz="1200" b="1" dirty="0" smtClean="0">
                <a:solidFill>
                  <a:srgbClr val="FF0000"/>
                </a:solidFill>
              </a:rPr>
              <a:t>TEKAN &amp; PILIH </a:t>
            </a:r>
            <a:r>
              <a:rPr lang="en-US" sz="1200" b="1" dirty="0" smtClean="0"/>
              <a:t>BAGI JUMLAH BAJU YANG INGIN DIBELI</a:t>
            </a:r>
            <a:endParaRPr lang="en-MY" sz="1200" b="1" dirty="0"/>
          </a:p>
        </p:txBody>
      </p:sp>
      <p:sp>
        <p:nvSpPr>
          <p:cNvPr id="27" name="Rectangle 26"/>
          <p:cNvSpPr/>
          <p:nvPr/>
        </p:nvSpPr>
        <p:spPr>
          <a:xfrm>
            <a:off x="7236296" y="6237312"/>
            <a:ext cx="1584176" cy="36004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SETERUSNYA</a:t>
            </a:r>
            <a:endParaRPr lang="en-MY" sz="1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circl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48000" endA="300" endPos="55000" dir="5400000" sy="-90000" algn="bl" rotWithShape="0"/>
                </a:effectLst>
              </a:rPr>
              <a:t>PEMBAYARAN</a:t>
            </a:r>
            <a:endParaRPr lang="en-MY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48000" endA="300" endPos="55000" dir="5400000" sy="-90000" algn="bl" rotWithShape="0"/>
              </a:effectLst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304800" y="1554163"/>
          <a:ext cx="8083623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484"/>
                <a:gridCol w="1880085"/>
                <a:gridCol w="1068269"/>
                <a:gridCol w="2345282"/>
                <a:gridCol w="230350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BIL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NAMA MURID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KELAS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BUTIRAN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JUMLAH</a:t>
                      </a:r>
                      <a:endParaRPr lang="en-MY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</a:t>
                      </a:r>
                      <a:endParaRPr lang="en-MY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SAYYID</a:t>
                      </a:r>
                      <a:r>
                        <a:rPr lang="en-US" baseline="0" dirty="0" smtClean="0"/>
                        <a:t> MUHAMMAD</a:t>
                      </a:r>
                      <a:endParaRPr lang="en-MY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 BIJAK</a:t>
                      </a:r>
                      <a:endParaRPr lang="en-MY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YURAN PENDAFTARAN TAHUNAN</a:t>
                      </a:r>
                      <a:endParaRPr lang="en-MY" dirty="0" smtClean="0"/>
                    </a:p>
                    <a:p>
                      <a:pPr algn="ctr"/>
                      <a:endParaRPr lang="en-MY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1,740.00</a:t>
                      </a:r>
                      <a:endParaRPr lang="en-MY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PAKAIAN SERAGAM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250.00</a:t>
                      </a:r>
                      <a:endParaRPr lang="en-MY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JUMLAH</a:t>
                      </a:r>
                      <a:endParaRPr lang="en-MY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 smtClean="0"/>
                        <a:t>1,990.00</a:t>
                      </a:r>
                      <a:endParaRPr lang="en-MY" sz="24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5508104" y="5733256"/>
            <a:ext cx="1584176" cy="36004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SETERUSNYA</a:t>
            </a:r>
            <a:endParaRPr lang="en-MY" sz="1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64288" y="5733256"/>
            <a:ext cx="1584176" cy="36004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BAYAR</a:t>
            </a:r>
            <a:endParaRPr lang="en-MY" sz="1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686800" cy="841248"/>
          </a:xfrm>
        </p:spPr>
        <p:txBody>
          <a:bodyPr>
            <a:noAutofit/>
          </a:bodyPr>
          <a:lstStyle/>
          <a:p>
            <a:r>
              <a:rPr lang="en-US" sz="3600" dirty="0" smtClean="0">
                <a:latin typeface="Albertus" pitchFamily="34" charset="0"/>
              </a:rPr>
              <a:t>MANAGEMENT VIEW </a:t>
            </a:r>
            <a:br>
              <a:rPr lang="en-US" sz="3600" dirty="0" smtClean="0">
                <a:latin typeface="Albertus" pitchFamily="34" charset="0"/>
              </a:rPr>
            </a:br>
            <a:r>
              <a:rPr lang="en-US" sz="3600" dirty="0" smtClean="0">
                <a:latin typeface="Albertus" pitchFamily="34" charset="0"/>
              </a:rPr>
              <a:t>(DASHBOARD)</a:t>
            </a:r>
            <a:endParaRPr lang="en-MY" sz="3600" dirty="0">
              <a:latin typeface="Albertus" pitchFamily="34" charset="0"/>
            </a:endParaRPr>
          </a:p>
        </p:txBody>
      </p:sp>
      <p:pic>
        <p:nvPicPr>
          <p:cNvPr id="3" name="Content Placeholder 3"/>
          <p:cNvPicPr>
            <a:picLocks/>
          </p:cNvPicPr>
          <p:nvPr/>
        </p:nvPicPr>
        <p:blipFill rotWithShape="1">
          <a:blip r:embed="rId2" cstate="print"/>
          <a:srcRect l="8487" t="17751" r="9468" b="4142"/>
          <a:stretch/>
        </p:blipFill>
        <p:spPr bwMode="auto">
          <a:xfrm>
            <a:off x="457200" y="1659701"/>
            <a:ext cx="8229600" cy="4406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="" xmlns:a14="http://schemas.microsoft.com/office/drawing/2010/main"/>
            </a:ext>
          </a:extLst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683568" y="1124744"/>
          <a:ext cx="6264696" cy="3441608"/>
        </p:xfrm>
        <a:graphic>
          <a:graphicData uri="http://schemas.openxmlformats.org/drawingml/2006/table">
            <a:tbl>
              <a:tblPr/>
              <a:tblGrid>
                <a:gridCol w="1630332"/>
                <a:gridCol w="2128485"/>
                <a:gridCol w="2505879"/>
              </a:tblGrid>
              <a:tr h="791843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MY" sz="3600" b="1" i="0" u="none" strike="noStrike" dirty="0" smtClean="0">
                          <a:solidFill>
                            <a:srgbClr val="000000"/>
                          </a:solidFill>
                          <a:latin typeface="Antique Olive"/>
                        </a:rPr>
                        <a:t>2.YURAN </a:t>
                      </a:r>
                      <a:r>
                        <a:rPr lang="en-MY" sz="3600" b="1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BULANAN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MY" sz="1100" b="0" i="0" u="none" strike="noStrike" dirty="0">
                        <a:solidFill>
                          <a:srgbClr val="000000"/>
                        </a:solidFill>
                        <a:latin typeface="Antique Olive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97650">
                <a:tc>
                  <a:txBody>
                    <a:bodyPr/>
                    <a:lstStyle/>
                    <a:p>
                      <a:pPr algn="l" fontAlgn="b"/>
                      <a:endParaRPr lang="en-MY" sz="1100" b="0" i="0" u="none" strike="noStrike">
                        <a:solidFill>
                          <a:srgbClr val="000000"/>
                        </a:solidFill>
                        <a:latin typeface="Antique Olive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MY" sz="1100" b="0" i="0" u="none" strike="noStrike">
                        <a:solidFill>
                          <a:srgbClr val="000000"/>
                        </a:solidFill>
                        <a:latin typeface="Antique Olive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MY" sz="1100" b="0" i="0" u="none" strike="noStrike">
                        <a:solidFill>
                          <a:srgbClr val="000000"/>
                        </a:solidFill>
                        <a:latin typeface="Antique Olive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939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1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BIL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1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BULAN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1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JUMLAH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414939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200" b="0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200" b="0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MEI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200" b="0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400.00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0362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 smtClean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l" fontAlgn="b"/>
                      <a:endParaRPr lang="en-US" sz="1200" b="0" i="0" u="none" strike="noStrike" dirty="0" smtClean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l" fontAlgn="b"/>
                      <a:endParaRPr lang="en-US" sz="1200" b="0" i="0" u="none" strike="noStrike" dirty="0" smtClean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l" fontAlgn="b"/>
                      <a:endParaRPr lang="en-MY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MY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MY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1192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MY" sz="1600" b="1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JUMLAH KESELURUHAN (RM)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600" b="1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400.00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7164288" y="836712"/>
            <a:ext cx="1584176" cy="12241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tique Olive" pitchFamily="34" charset="0"/>
              </a:rPr>
              <a:t>KLIK BULAN AKAN KELUAR SEMUA BULAN </a:t>
            </a:r>
            <a:r>
              <a:rPr lang="en-US" sz="1000" b="1" dirty="0" smtClean="0">
                <a:solidFill>
                  <a:srgbClr val="FF0000"/>
                </a:solidFill>
                <a:latin typeface="Antique Olive" pitchFamily="34" charset="0"/>
              </a:rPr>
              <a:t>DARI JAN-DISEMBER</a:t>
            </a:r>
            <a:endParaRPr lang="en-MY" sz="1000" b="1" dirty="0">
              <a:solidFill>
                <a:srgbClr val="FF0000"/>
              </a:solidFill>
              <a:latin typeface="Antique Olive" pitchFamily="34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788024" y="1556792"/>
            <a:ext cx="2520280" cy="10801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755576" y="3356992"/>
            <a:ext cx="1656184" cy="3600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PRODUK</a:t>
            </a:r>
            <a:endParaRPr lang="en-MY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164288" y="2636912"/>
            <a:ext cx="1584176" cy="12241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tique Olive" pitchFamily="34" charset="0"/>
              </a:rPr>
              <a:t>KLIK </a:t>
            </a:r>
            <a:r>
              <a:rPr lang="en-US" sz="1000" b="1" dirty="0" smtClean="0">
                <a:solidFill>
                  <a:srgbClr val="FF0000"/>
                </a:solidFill>
                <a:latin typeface="Antique Olive" pitchFamily="34" charset="0"/>
              </a:rPr>
              <a:t>PRODUK</a:t>
            </a:r>
            <a:r>
              <a:rPr lang="en-US" sz="1000" b="1" dirty="0" smtClean="0">
                <a:latin typeface="Antique Olive" pitchFamily="34" charset="0"/>
              </a:rPr>
              <a:t> AKAN KELUAR PILIHAN PEMBELIAN PAKAIAN SERAGAM</a:t>
            </a:r>
            <a:endParaRPr lang="en-MY" sz="1000" b="1" dirty="0">
              <a:solidFill>
                <a:srgbClr val="FF0000"/>
              </a:solidFill>
              <a:latin typeface="Antique Olive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483768" y="3068960"/>
            <a:ext cx="4824536" cy="5760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436096" y="5733256"/>
            <a:ext cx="1584176" cy="36004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SETERUSNYA</a:t>
            </a:r>
            <a:endParaRPr lang="en-MY" sz="1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164288" y="5733256"/>
            <a:ext cx="1584176" cy="36004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BAYAR</a:t>
            </a:r>
            <a:endParaRPr lang="en-MY" sz="1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circl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 l="1934" t="22266" r="29721" b="18672"/>
          <a:stretch>
            <a:fillRect/>
          </a:stretch>
        </p:blipFill>
        <p:spPr bwMode="auto">
          <a:xfrm>
            <a:off x="899592" y="2204864"/>
            <a:ext cx="7488000" cy="36381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 cstate="print"/>
          <a:srcRect l="1933" t="23250" r="34422" b="2923"/>
          <a:stretch>
            <a:fillRect/>
          </a:stretch>
        </p:blipFill>
        <p:spPr bwMode="auto">
          <a:xfrm>
            <a:off x="755576" y="764704"/>
            <a:ext cx="3960440" cy="27234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9571" name="Picture 3"/>
          <p:cNvPicPr>
            <a:picLocks noChangeAspect="1" noChangeArrowheads="1"/>
          </p:cNvPicPr>
          <p:nvPr/>
        </p:nvPicPr>
        <p:blipFill>
          <a:blip r:embed="rId3" cstate="print"/>
          <a:srcRect l="1298" t="23422" r="41145" b="29328"/>
          <a:stretch>
            <a:fillRect/>
          </a:stretch>
        </p:blipFill>
        <p:spPr bwMode="auto">
          <a:xfrm>
            <a:off x="755576" y="3789040"/>
            <a:ext cx="4032448" cy="23762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9572" name="Picture 4"/>
          <p:cNvPicPr>
            <a:picLocks noChangeAspect="1" noChangeArrowheads="1"/>
          </p:cNvPicPr>
          <p:nvPr/>
        </p:nvPicPr>
        <p:blipFill>
          <a:blip r:embed="rId4" cstate="print"/>
          <a:srcRect l="1851" t="23422" r="26202" b="23422"/>
          <a:stretch>
            <a:fillRect/>
          </a:stretch>
        </p:blipFill>
        <p:spPr bwMode="auto">
          <a:xfrm>
            <a:off x="5076057" y="1628800"/>
            <a:ext cx="3384376" cy="35283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>
    <p:newsfla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lbertus" pitchFamily="34" charset="0"/>
              </a:rPr>
              <a:t/>
            </a:r>
            <a:br>
              <a:rPr lang="en-US" dirty="0" smtClean="0">
                <a:latin typeface="Albertus" pitchFamily="34" charset="0"/>
              </a:rPr>
            </a:br>
            <a:r>
              <a:rPr lang="en-US" sz="4000" dirty="0" smtClean="0">
                <a:latin typeface="Albertus" pitchFamily="34" charset="0"/>
              </a:rPr>
              <a:t>PARENTS VIEW </a:t>
            </a:r>
            <a:br>
              <a:rPr lang="en-US" sz="4000" dirty="0" smtClean="0">
                <a:latin typeface="Albertus" pitchFamily="34" charset="0"/>
              </a:rPr>
            </a:br>
            <a:r>
              <a:rPr lang="en-US" sz="4000" dirty="0" smtClean="0">
                <a:latin typeface="Albertus" pitchFamily="34" charset="0"/>
              </a:rPr>
              <a:t>(SEMAKAN PEMBAYARAN)</a:t>
            </a:r>
            <a:r>
              <a:rPr lang="en-MY" sz="4000" dirty="0" smtClean="0"/>
              <a:t/>
            </a:r>
            <a:br>
              <a:rPr lang="en-MY" sz="4000" dirty="0" smtClean="0"/>
            </a:br>
            <a:endParaRPr lang="en-MY" dirty="0"/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3" cstate="print"/>
          <a:srcRect l="2678" t="22266" r="23907" b="2186"/>
          <a:stretch>
            <a:fillRect/>
          </a:stretch>
        </p:blipFill>
        <p:spPr bwMode="auto">
          <a:xfrm>
            <a:off x="395536" y="1916832"/>
            <a:ext cx="7091992" cy="41031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ounded Rectangle 3"/>
          <p:cNvSpPr/>
          <p:nvPr/>
        </p:nvSpPr>
        <p:spPr>
          <a:xfrm>
            <a:off x="7884368" y="1916832"/>
            <a:ext cx="792088" cy="36004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latin typeface="Antique Olive" pitchFamily="34" charset="0"/>
              </a:rPr>
              <a:t>NAMA MURID</a:t>
            </a:r>
            <a:endParaRPr lang="en-MY" sz="1050" b="1" dirty="0">
              <a:latin typeface="Antique Olive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4427984" y="2132856"/>
            <a:ext cx="3312368" cy="792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7740352" y="2708920"/>
            <a:ext cx="1080120" cy="280831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latin typeface="Antique Olive" pitchFamily="34" charset="0"/>
              </a:rPr>
              <a:t>SELAIN TAHUN, </a:t>
            </a:r>
            <a:r>
              <a:rPr lang="en-US" sz="900" b="1" dirty="0" smtClean="0">
                <a:solidFill>
                  <a:srgbClr val="FF0000"/>
                </a:solidFill>
                <a:latin typeface="Antique Olive" pitchFamily="34" charset="0"/>
              </a:rPr>
              <a:t>NAMA MURID </a:t>
            </a:r>
            <a:r>
              <a:rPr lang="en-US" sz="900" b="1" dirty="0" smtClean="0">
                <a:latin typeface="Antique Olive" pitchFamily="34" charset="0"/>
              </a:rPr>
              <a:t>JUGA BOLEH DITAMBAH BAGI MEMUDAHKAN IBUBAPA YANG MEMPUNYAI ANAK LEBIH DARI SEORANG DI </a:t>
            </a:r>
            <a:r>
              <a:rPr lang="en-US" sz="1050" b="1" dirty="0" smtClean="0">
                <a:latin typeface="Antique Olive" pitchFamily="34" charset="0"/>
              </a:rPr>
              <a:t>TATTARY </a:t>
            </a:r>
            <a:r>
              <a:rPr lang="en-US" sz="1000" b="1" dirty="0" smtClean="0">
                <a:latin typeface="Antique Olive" pitchFamily="34" charset="0"/>
              </a:rPr>
              <a:t>MEMBUAT SEMAKAN BAYARAN</a:t>
            </a:r>
            <a:r>
              <a:rPr lang="en-US" sz="1000" dirty="0" smtClean="0">
                <a:latin typeface="Antique Olive" pitchFamily="34" charset="0"/>
              </a:rPr>
              <a:t>.</a:t>
            </a:r>
            <a:endParaRPr lang="en-MY" sz="1000" dirty="0">
              <a:latin typeface="Antique Olive" pitchFamily="34" charset="0"/>
            </a:endParaRP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700808"/>
            <a:ext cx="8686800" cy="1184825"/>
          </a:xfrm>
        </p:spPr>
        <p:txBody>
          <a:bodyPr>
            <a:noAutofit/>
          </a:bodyPr>
          <a:lstStyle/>
          <a:p>
            <a:pPr algn="l"/>
            <a:r>
              <a:rPr lang="en-US" sz="8000" dirty="0" smtClean="0">
                <a:latin typeface="Albertus" pitchFamily="34" charset="0"/>
              </a:rPr>
              <a:t>SEKIAN, </a:t>
            </a:r>
            <a:br>
              <a:rPr lang="en-US" sz="8000" dirty="0" smtClean="0">
                <a:latin typeface="Albertus" pitchFamily="34" charset="0"/>
              </a:rPr>
            </a:br>
            <a:r>
              <a:rPr lang="en-US" sz="8000" dirty="0" smtClean="0">
                <a:latin typeface="Albertus" pitchFamily="34" charset="0"/>
              </a:rPr>
              <a:t>TERIMA KASIH</a:t>
            </a:r>
            <a:endParaRPr lang="en-MY" sz="8000" dirty="0">
              <a:latin typeface="Albertus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093296"/>
            <a:ext cx="9144000" cy="504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TextBox 4"/>
          <p:cNvSpPr txBox="1"/>
          <p:nvPr/>
        </p:nvSpPr>
        <p:spPr>
          <a:xfrm>
            <a:off x="0" y="6165304"/>
            <a:ext cx="8964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SEKIAN, TERIMA KASIH. SISTEM KUTIPAN YURAN TATTARY (SKYT)</a:t>
            </a:r>
            <a:endParaRPr lang="en-MY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165304"/>
            <a:ext cx="8964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SEKIAN, TERIMA KASIH. SISTEM KUTIPAN YURAN TATTARY (SKYT)</a:t>
            </a:r>
            <a:endParaRPr lang="en-MY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lbertus" pitchFamily="34" charset="0"/>
              </a:rPr>
              <a:t>CADANGAN UNTUK SKYT</a:t>
            </a:r>
            <a:endParaRPr lang="en-MY" sz="4000" dirty="0">
              <a:latin typeface="Albertus" pitchFamily="34" charset="0"/>
            </a:endParaRPr>
          </a:p>
        </p:txBody>
      </p:sp>
      <p:pic>
        <p:nvPicPr>
          <p:cNvPr id="3" name="Picture 2"/>
          <p:cNvPicPr/>
          <p:nvPr/>
        </p:nvPicPr>
        <p:blipFill rotWithShape="1">
          <a:blip r:embed="rId2" cstate="print"/>
          <a:srcRect l="37444" t="24260" r="10966" b="60059"/>
          <a:stretch/>
        </p:blipFill>
        <p:spPr bwMode="auto">
          <a:xfrm>
            <a:off x="2339752" y="1628800"/>
            <a:ext cx="4752528" cy="10081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115616" y="3429000"/>
          <a:ext cx="1955800" cy="2543175"/>
        </p:xfrm>
        <a:graphic>
          <a:graphicData uri="http://schemas.openxmlformats.org/drawingml/2006/table">
            <a:tbl>
              <a:tblPr/>
              <a:tblGrid>
                <a:gridCol w="1054100"/>
                <a:gridCol w="901700"/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1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KELAS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1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JUMLAH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DDD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0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4 ARIF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1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0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4 BIJAK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1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0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4 CERDIK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1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0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5 ARIF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1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0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5 BIJAK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1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0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5 CERDIK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1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0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6 ARIF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1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0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6 BIJAK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1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0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6 CERDIK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1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900" b="0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JUMLAH KESELURUHAN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Y" sz="1100" b="1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161 ORANG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DD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635896" y="3429000"/>
          <a:ext cx="2099816" cy="1628775"/>
        </p:xfrm>
        <a:graphic>
          <a:graphicData uri="http://schemas.openxmlformats.org/drawingml/2006/table">
            <a:tbl>
              <a:tblPr/>
              <a:tblGrid>
                <a:gridCol w="1131719"/>
                <a:gridCol w="968097"/>
              </a:tblGrid>
              <a:tr h="314325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1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PERKARA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1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JUMLAH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DDD"/>
                    </a:solidFill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0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GURU AL-QURAN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0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0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GURU AKADEMIK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0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0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PEMBANTU GURU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0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1" i="0" u="none" strike="noStrike">
                          <a:solidFill>
                            <a:srgbClr val="000000"/>
                          </a:solidFill>
                          <a:latin typeface="Antique Olive"/>
                        </a:rPr>
                        <a:t>JUMLAH KESELURUHAN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1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26 ORANG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DD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156176" y="3429000"/>
          <a:ext cx="1955800" cy="314325"/>
        </p:xfrm>
        <a:graphic>
          <a:graphicData uri="http://schemas.openxmlformats.org/drawingml/2006/table">
            <a:tbl>
              <a:tblPr/>
              <a:tblGrid>
                <a:gridCol w="1955800"/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1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** JUMLAH YURAN TERTUNGGAK BULANAN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9795"/>
                    </a:solidFill>
                  </a:tcPr>
                </a:tc>
              </a:tr>
            </a:tbl>
          </a:graphicData>
        </a:graphic>
      </p:graphicFrame>
      <p:sp>
        <p:nvSpPr>
          <p:cNvPr id="7" name="Curved Right Arrow 6"/>
          <p:cNvSpPr/>
          <p:nvPr/>
        </p:nvSpPr>
        <p:spPr>
          <a:xfrm>
            <a:off x="1547664" y="2348880"/>
            <a:ext cx="576064" cy="1008112"/>
          </a:xfrm>
          <a:prstGeom prst="curved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8" name="Curved Left Arrow 7"/>
          <p:cNvSpPr/>
          <p:nvPr/>
        </p:nvSpPr>
        <p:spPr>
          <a:xfrm>
            <a:off x="7308304" y="2420888"/>
            <a:ext cx="504056" cy="864096"/>
          </a:xfrm>
          <a:prstGeom prst="curvedLef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9" name="Circular Arrow 8"/>
          <p:cNvSpPr/>
          <p:nvPr/>
        </p:nvSpPr>
        <p:spPr>
          <a:xfrm>
            <a:off x="4499992" y="2780928"/>
            <a:ext cx="720080" cy="936104"/>
          </a:xfrm>
          <a:prstGeom prst="circular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86800" cy="841248"/>
          </a:xfrm>
        </p:spPr>
        <p:txBody>
          <a:bodyPr>
            <a:noAutofit/>
          </a:bodyPr>
          <a:lstStyle/>
          <a:p>
            <a:r>
              <a:rPr lang="en-US" sz="3600" dirty="0" smtClean="0">
                <a:latin typeface="Albertus" pitchFamily="34" charset="0"/>
              </a:rPr>
              <a:t>MANAGEMENT VIEW </a:t>
            </a:r>
            <a:br>
              <a:rPr lang="en-US" sz="3600" dirty="0" smtClean="0">
                <a:latin typeface="Albertus" pitchFamily="34" charset="0"/>
              </a:rPr>
            </a:br>
            <a:r>
              <a:rPr lang="en-US" sz="2800" dirty="0" smtClean="0">
                <a:latin typeface="Albertus" pitchFamily="34" charset="0"/>
              </a:rPr>
              <a:t>(REKOD KEHADIRAN MURID)</a:t>
            </a:r>
            <a:endParaRPr lang="en-MY" sz="3600" dirty="0">
              <a:latin typeface="Albertus" pitchFamily="34" charset="0"/>
            </a:endParaRPr>
          </a:p>
        </p:txBody>
      </p:sp>
      <p:pic>
        <p:nvPicPr>
          <p:cNvPr id="3" name="Picture 2"/>
          <p:cNvPicPr/>
          <p:nvPr/>
        </p:nvPicPr>
        <p:blipFill rotWithShape="1">
          <a:blip r:embed="rId2" cstate="print"/>
          <a:srcRect l="9152" t="19823" r="10299" b="4142"/>
          <a:stretch/>
        </p:blipFill>
        <p:spPr bwMode="auto">
          <a:xfrm>
            <a:off x="539552" y="1628800"/>
            <a:ext cx="5880518" cy="4743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164288" y="1628800"/>
          <a:ext cx="1008112" cy="2736306"/>
        </p:xfrm>
        <a:graphic>
          <a:graphicData uri="http://schemas.openxmlformats.org/drawingml/2006/table">
            <a:tbl>
              <a:tblPr/>
              <a:tblGrid>
                <a:gridCol w="1008112"/>
              </a:tblGrid>
              <a:tr h="304034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1" i="0" u="none" strike="noStrike" dirty="0">
                          <a:solidFill>
                            <a:srgbClr val="000000"/>
                          </a:solidFill>
                          <a:latin typeface="Albertus"/>
                        </a:rPr>
                        <a:t>4 ARIF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  <a:tr h="304034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1" i="0" u="none" strike="noStrike" dirty="0">
                          <a:solidFill>
                            <a:srgbClr val="000000"/>
                          </a:solidFill>
                          <a:latin typeface="Albertus"/>
                        </a:rPr>
                        <a:t>4 BIJAK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  <a:tr h="304034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1" i="0" u="none" strike="noStrike">
                          <a:solidFill>
                            <a:srgbClr val="000000"/>
                          </a:solidFill>
                          <a:latin typeface="Albertus"/>
                        </a:rPr>
                        <a:t>4 CERDIK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  <a:tr h="304034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1" i="0" u="none" strike="noStrike">
                          <a:solidFill>
                            <a:srgbClr val="000000"/>
                          </a:solidFill>
                          <a:latin typeface="Albertus"/>
                        </a:rPr>
                        <a:t>5 ARIF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04034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1" i="0" u="none" strike="noStrike">
                          <a:solidFill>
                            <a:srgbClr val="000000"/>
                          </a:solidFill>
                          <a:latin typeface="Albertus"/>
                        </a:rPr>
                        <a:t>5 BIJAK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04034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1" i="0" u="none" strike="noStrike">
                          <a:solidFill>
                            <a:srgbClr val="000000"/>
                          </a:solidFill>
                          <a:latin typeface="Albertus"/>
                        </a:rPr>
                        <a:t>5 CERDIK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04034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1" i="0" u="none" strike="noStrike">
                          <a:solidFill>
                            <a:srgbClr val="000000"/>
                          </a:solidFill>
                          <a:latin typeface="Albertus"/>
                        </a:rPr>
                        <a:t>6 ARIF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304034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1" i="0" u="none" strike="noStrike">
                          <a:solidFill>
                            <a:srgbClr val="000000"/>
                          </a:solidFill>
                          <a:latin typeface="Albertus"/>
                        </a:rPr>
                        <a:t>6 BIJAK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304034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1" i="0" u="none" strike="noStrike" dirty="0">
                          <a:solidFill>
                            <a:srgbClr val="000000"/>
                          </a:solidFill>
                          <a:latin typeface="Albertus"/>
                        </a:rPr>
                        <a:t>6 CERDIK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V="1">
            <a:off x="4211960" y="1772816"/>
            <a:ext cx="2952328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6876256" y="4725144"/>
            <a:ext cx="1800200" cy="129614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SELAIN COLUMN </a:t>
            </a:r>
            <a:r>
              <a:rPr lang="en-US" sz="1400" b="1" dirty="0" smtClean="0"/>
              <a:t>‘</a:t>
            </a:r>
            <a:r>
              <a:rPr lang="en-US" sz="1400" b="1" dirty="0" smtClean="0">
                <a:solidFill>
                  <a:srgbClr val="FF0000"/>
                </a:solidFill>
              </a:rPr>
              <a:t>SIMPAN &amp; HANTAR’ </a:t>
            </a:r>
            <a:r>
              <a:rPr lang="en-US" sz="1200" b="1" dirty="0" smtClean="0"/>
              <a:t>TAMBAHKAN COLUMN </a:t>
            </a:r>
            <a:r>
              <a:rPr lang="en-US" sz="1400" b="1" dirty="0" smtClean="0">
                <a:solidFill>
                  <a:srgbClr val="FF0000"/>
                </a:solidFill>
              </a:rPr>
              <a:t>“KEMASKINI &amp; DOWNLOAD’</a:t>
            </a:r>
            <a:endParaRPr lang="en-MY" sz="1200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6084168" y="5661248"/>
            <a:ext cx="936104" cy="4320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>
                <a:latin typeface="Albertus" pitchFamily="34" charset="0"/>
              </a:rPr>
              <a:t>MANAGEMENT VIEW </a:t>
            </a:r>
            <a:br>
              <a:rPr lang="en-US" sz="4000" dirty="0" smtClean="0">
                <a:latin typeface="Albertus" pitchFamily="34" charset="0"/>
              </a:rPr>
            </a:br>
            <a:r>
              <a:rPr lang="en-US" sz="2800" dirty="0" smtClean="0">
                <a:latin typeface="Albertus" pitchFamily="34" charset="0"/>
              </a:rPr>
              <a:t>(REKOD MURID)</a:t>
            </a:r>
            <a:endParaRPr lang="en-MY" sz="2800" dirty="0"/>
          </a:p>
        </p:txBody>
      </p:sp>
      <p:pic>
        <p:nvPicPr>
          <p:cNvPr id="3" name="Picture 2"/>
          <p:cNvPicPr/>
          <p:nvPr/>
        </p:nvPicPr>
        <p:blipFill rotWithShape="1">
          <a:blip r:embed="rId2" cstate="print"/>
          <a:srcRect l="8987" t="16864" r="10133" b="6213"/>
          <a:stretch/>
        </p:blipFill>
        <p:spPr bwMode="auto">
          <a:xfrm>
            <a:off x="539552" y="1700808"/>
            <a:ext cx="5785048" cy="45022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092280" y="1772816"/>
          <a:ext cx="1008112" cy="2736306"/>
        </p:xfrm>
        <a:graphic>
          <a:graphicData uri="http://schemas.openxmlformats.org/drawingml/2006/table">
            <a:tbl>
              <a:tblPr/>
              <a:tblGrid>
                <a:gridCol w="1008112"/>
              </a:tblGrid>
              <a:tr h="304034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1" i="0" u="none" strike="noStrike" dirty="0">
                          <a:solidFill>
                            <a:srgbClr val="000000"/>
                          </a:solidFill>
                          <a:latin typeface="Albertus"/>
                        </a:rPr>
                        <a:t>4 ARIF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  <a:tr h="304034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1" i="0" u="none" strike="noStrike" dirty="0">
                          <a:solidFill>
                            <a:srgbClr val="000000"/>
                          </a:solidFill>
                          <a:latin typeface="Albertus"/>
                        </a:rPr>
                        <a:t>4 BIJAK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  <a:tr h="304034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1" i="0" u="none" strike="noStrike">
                          <a:solidFill>
                            <a:srgbClr val="000000"/>
                          </a:solidFill>
                          <a:latin typeface="Albertus"/>
                        </a:rPr>
                        <a:t>4 CERDIK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  <a:tr h="304034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1" i="0" u="none" strike="noStrike">
                          <a:solidFill>
                            <a:srgbClr val="000000"/>
                          </a:solidFill>
                          <a:latin typeface="Albertus"/>
                        </a:rPr>
                        <a:t>5 ARIF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04034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1" i="0" u="none" strike="noStrike">
                          <a:solidFill>
                            <a:srgbClr val="000000"/>
                          </a:solidFill>
                          <a:latin typeface="Albertus"/>
                        </a:rPr>
                        <a:t>5 BIJAK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04034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1" i="0" u="none" strike="noStrike">
                          <a:solidFill>
                            <a:srgbClr val="000000"/>
                          </a:solidFill>
                          <a:latin typeface="Albertus"/>
                        </a:rPr>
                        <a:t>5 CERDIK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04034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1" i="0" u="none" strike="noStrike">
                          <a:solidFill>
                            <a:srgbClr val="000000"/>
                          </a:solidFill>
                          <a:latin typeface="Albertus"/>
                        </a:rPr>
                        <a:t>6 ARIF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304034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1" i="0" u="none" strike="noStrike">
                          <a:solidFill>
                            <a:srgbClr val="000000"/>
                          </a:solidFill>
                          <a:latin typeface="Albertus"/>
                        </a:rPr>
                        <a:t>6 BIJAK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304034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1" i="0" u="none" strike="noStrike" dirty="0">
                          <a:solidFill>
                            <a:srgbClr val="000000"/>
                          </a:solidFill>
                          <a:latin typeface="Albertus"/>
                        </a:rPr>
                        <a:t>6 CERDIK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V="1">
            <a:off x="4139952" y="1916832"/>
            <a:ext cx="2880320" cy="5760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7092280" y="4797152"/>
          <a:ext cx="1008112" cy="432048"/>
        </p:xfrm>
        <a:graphic>
          <a:graphicData uri="http://schemas.openxmlformats.org/drawingml/2006/table">
            <a:tbl>
              <a:tblPr/>
              <a:tblGrid>
                <a:gridCol w="1008112"/>
              </a:tblGrid>
              <a:tr h="432048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1" i="0" u="none" strike="noStrike" dirty="0">
                          <a:solidFill>
                            <a:srgbClr val="000000"/>
                          </a:solidFill>
                          <a:latin typeface="Antique Olive"/>
                        </a:rPr>
                        <a:t>NO.MYKID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A1C7"/>
                    </a:solidFill>
                  </a:tcPr>
                </a:tc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5364088" y="3068960"/>
            <a:ext cx="1656184" cy="19442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>
                <a:latin typeface="Albertus" pitchFamily="34" charset="0"/>
              </a:rPr>
              <a:t>MANAGEMENT VIEW </a:t>
            </a:r>
            <a:br>
              <a:rPr lang="en-US" sz="4000" dirty="0" smtClean="0">
                <a:latin typeface="Albertus" pitchFamily="34" charset="0"/>
              </a:rPr>
            </a:br>
            <a:r>
              <a:rPr lang="en-US" sz="2800" dirty="0" smtClean="0">
                <a:latin typeface="Albertus" pitchFamily="34" charset="0"/>
              </a:rPr>
              <a:t>(MAKLUMAT MURID)</a:t>
            </a:r>
            <a:endParaRPr lang="en-MY" sz="2800" dirty="0"/>
          </a:p>
        </p:txBody>
      </p:sp>
      <p:pic>
        <p:nvPicPr>
          <p:cNvPr id="3" name="Content Placeholder 3"/>
          <p:cNvPicPr>
            <a:picLocks/>
          </p:cNvPicPr>
          <p:nvPr/>
        </p:nvPicPr>
        <p:blipFill rotWithShape="1">
          <a:blip r:embed="rId2" cstate="print"/>
          <a:srcRect l="9571" t="17251" r="10396" b="4387"/>
          <a:stretch/>
        </p:blipFill>
        <p:spPr bwMode="auto">
          <a:xfrm>
            <a:off x="1043608" y="1772816"/>
            <a:ext cx="6912768" cy="3816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4860032" y="5733256"/>
            <a:ext cx="3240360" cy="86409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FF0000"/>
                </a:solidFill>
                <a:latin typeface="Antique Olive" pitchFamily="34" charset="0"/>
              </a:rPr>
              <a:t>BUTIRAN MURID BOLEH BERUBAH MENGIKUT MAKLUMAT YANG DIKEMASKINI OLEH IBUBAPA PADA ‘PARENTS VIEW’</a:t>
            </a:r>
            <a:endParaRPr lang="en-MY" sz="1200" b="1" dirty="0">
              <a:solidFill>
                <a:srgbClr val="FF0000"/>
              </a:solidFill>
              <a:latin typeface="Antique Olive" pitchFamily="34" charset="0"/>
            </a:endParaRPr>
          </a:p>
        </p:txBody>
      </p:sp>
      <p:sp>
        <p:nvSpPr>
          <p:cNvPr id="5" name="Curved Left Arrow 4"/>
          <p:cNvSpPr/>
          <p:nvPr/>
        </p:nvSpPr>
        <p:spPr>
          <a:xfrm>
            <a:off x="8172400" y="3933056"/>
            <a:ext cx="576064" cy="1944216"/>
          </a:xfrm>
          <a:prstGeom prst="curvedLef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>
                <a:latin typeface="Albertus" pitchFamily="34" charset="0"/>
              </a:rPr>
              <a:t>CADANGAN MAKLUMAT MURID SKYT</a:t>
            </a:r>
            <a:endParaRPr lang="en-MY" sz="3200" dirty="0">
              <a:latin typeface="Albertus" pitchFamily="34" charset="0"/>
            </a:endParaRPr>
          </a:p>
        </p:txBody>
      </p:sp>
      <p:pic>
        <p:nvPicPr>
          <p:cNvPr id="18434" name="Picture 2" descr="C:\Users\user\Downloads\IMG_20210409_140253.jpg"/>
          <p:cNvPicPr>
            <a:picLocks noChangeAspect="1" noChangeArrowheads="1"/>
          </p:cNvPicPr>
          <p:nvPr/>
        </p:nvPicPr>
        <p:blipFill>
          <a:blip r:embed="rId2" cstate="print"/>
          <a:srcRect l="14547" t="1897" r="13627" b="5128"/>
          <a:stretch>
            <a:fillRect/>
          </a:stretch>
        </p:blipFill>
        <p:spPr bwMode="auto">
          <a:xfrm>
            <a:off x="1043608" y="1556779"/>
            <a:ext cx="5040560" cy="2556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435" name="Picture 3" descr="C:\Users\user\Downloads\IMG_20210409_140306.jpg"/>
          <p:cNvPicPr>
            <a:picLocks noChangeAspect="1" noChangeArrowheads="1"/>
          </p:cNvPicPr>
          <p:nvPr/>
        </p:nvPicPr>
        <p:blipFill>
          <a:blip r:embed="rId3" cstate="print"/>
          <a:srcRect l="5001" t="20862" r="9990" b="11336"/>
          <a:stretch>
            <a:fillRect/>
          </a:stretch>
        </p:blipFill>
        <p:spPr bwMode="auto">
          <a:xfrm>
            <a:off x="1043603" y="4365103"/>
            <a:ext cx="5084265" cy="1944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4644008" y="2564904"/>
            <a:ext cx="1152128" cy="28803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Rounded Rectangle 5"/>
          <p:cNvSpPr/>
          <p:nvPr/>
        </p:nvSpPr>
        <p:spPr>
          <a:xfrm>
            <a:off x="6732240" y="2060848"/>
            <a:ext cx="1800200" cy="129614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Antique Olive" pitchFamily="34" charset="0"/>
              </a:rPr>
              <a:t>CONTOH BAGI MAKLUMAT </a:t>
            </a:r>
            <a:r>
              <a:rPr lang="en-US" sz="1400" b="1" dirty="0" smtClean="0">
                <a:solidFill>
                  <a:srgbClr val="FF0000"/>
                </a:solidFill>
                <a:latin typeface="Antique Olive" pitchFamily="34" charset="0"/>
              </a:rPr>
              <a:t>IBUBAPA/PENJAGA MURID</a:t>
            </a:r>
            <a:endParaRPr lang="en-MY" sz="1400" b="1" dirty="0">
              <a:solidFill>
                <a:srgbClr val="FF0000"/>
              </a:solidFill>
              <a:latin typeface="Antique Olive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804248" y="4509120"/>
            <a:ext cx="1800200" cy="129614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latin typeface="Antique Olive" pitchFamily="34" charset="0"/>
              </a:rPr>
              <a:t>MAKLUMAT </a:t>
            </a:r>
            <a:r>
              <a:rPr lang="en-US" sz="1200" b="1" dirty="0" smtClean="0">
                <a:solidFill>
                  <a:srgbClr val="FF0000"/>
                </a:solidFill>
                <a:latin typeface="Antique Olive" pitchFamily="34" charset="0"/>
              </a:rPr>
              <a:t>TAMBAHAN</a:t>
            </a:r>
            <a:r>
              <a:rPr lang="en-US" sz="1200" b="1" dirty="0" smtClean="0">
                <a:latin typeface="Antique Olive" pitchFamily="34" charset="0"/>
              </a:rPr>
              <a:t> BAGI RUANGAN MAKLUMAT MURID  </a:t>
            </a:r>
            <a:r>
              <a:rPr lang="en-US" sz="1100" b="1" dirty="0" smtClean="0">
                <a:solidFill>
                  <a:srgbClr val="FF0000"/>
                </a:solidFill>
                <a:latin typeface="Antique Olive" pitchFamily="34" charset="0"/>
              </a:rPr>
              <a:t>MAKLUMAT KESIHATAN MURID’</a:t>
            </a:r>
            <a:endParaRPr lang="en-MY" sz="1200" b="1" dirty="0">
              <a:solidFill>
                <a:srgbClr val="FF0000"/>
              </a:solidFill>
              <a:latin typeface="Antique Olive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012160" y="2636912"/>
            <a:ext cx="792088" cy="50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6012160" y="5229200"/>
            <a:ext cx="792088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686800" cy="841248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latin typeface="Albertus" pitchFamily="34" charset="0"/>
              </a:rPr>
              <a:t>MANAGEMENT VIEW </a:t>
            </a:r>
            <a:r>
              <a:rPr lang="en-US" dirty="0" smtClean="0">
                <a:latin typeface="Albertus" pitchFamily="34" charset="0"/>
              </a:rPr>
              <a:t/>
            </a:r>
            <a:br>
              <a:rPr lang="en-US" dirty="0" smtClean="0">
                <a:latin typeface="Albertus" pitchFamily="34" charset="0"/>
              </a:rPr>
            </a:br>
            <a:r>
              <a:rPr lang="en-US" sz="3200" dirty="0" smtClean="0">
                <a:latin typeface="Albertus" pitchFamily="34" charset="0"/>
              </a:rPr>
              <a:t>(MAKLUMAT PEMBAYARAN)</a:t>
            </a:r>
            <a:endParaRPr lang="en-MY" dirty="0"/>
          </a:p>
        </p:txBody>
      </p:sp>
      <p:pic>
        <p:nvPicPr>
          <p:cNvPr id="3" name="Picture 2"/>
          <p:cNvPicPr/>
          <p:nvPr/>
        </p:nvPicPr>
        <p:blipFill rotWithShape="1">
          <a:blip r:embed="rId2" cstate="print"/>
          <a:srcRect l="20601" t="17752" r="10466" b="4141"/>
          <a:stretch/>
        </p:blipFill>
        <p:spPr bwMode="auto">
          <a:xfrm>
            <a:off x="1259632" y="1700808"/>
            <a:ext cx="5796000" cy="45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452320" y="1700808"/>
          <a:ext cx="1008112" cy="2736306"/>
        </p:xfrm>
        <a:graphic>
          <a:graphicData uri="http://schemas.openxmlformats.org/drawingml/2006/table">
            <a:tbl>
              <a:tblPr/>
              <a:tblGrid>
                <a:gridCol w="1008112"/>
              </a:tblGrid>
              <a:tr h="304034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1" i="0" u="none" strike="noStrike" dirty="0">
                          <a:solidFill>
                            <a:srgbClr val="000000"/>
                          </a:solidFill>
                          <a:latin typeface="Albertus"/>
                        </a:rPr>
                        <a:t>4 ARIF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  <a:tr h="304034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1" i="0" u="none" strike="noStrike" dirty="0">
                          <a:solidFill>
                            <a:srgbClr val="000000"/>
                          </a:solidFill>
                          <a:latin typeface="Albertus"/>
                        </a:rPr>
                        <a:t>4 BIJAK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  <a:tr h="304034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1" i="0" u="none" strike="noStrike">
                          <a:solidFill>
                            <a:srgbClr val="000000"/>
                          </a:solidFill>
                          <a:latin typeface="Albertus"/>
                        </a:rPr>
                        <a:t>4 CERDIK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  <a:tr h="304034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1" i="0" u="none" strike="noStrike">
                          <a:solidFill>
                            <a:srgbClr val="000000"/>
                          </a:solidFill>
                          <a:latin typeface="Albertus"/>
                        </a:rPr>
                        <a:t>5 ARIF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04034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1" i="0" u="none" strike="noStrike">
                          <a:solidFill>
                            <a:srgbClr val="000000"/>
                          </a:solidFill>
                          <a:latin typeface="Albertus"/>
                        </a:rPr>
                        <a:t>5 BIJAK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04034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1" i="0" u="none" strike="noStrike">
                          <a:solidFill>
                            <a:srgbClr val="000000"/>
                          </a:solidFill>
                          <a:latin typeface="Albertus"/>
                        </a:rPr>
                        <a:t>5 CERDIK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04034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1" i="0" u="none" strike="noStrike">
                          <a:solidFill>
                            <a:srgbClr val="000000"/>
                          </a:solidFill>
                          <a:latin typeface="Albertus"/>
                        </a:rPr>
                        <a:t>6 ARIF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304034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1" i="0" u="none" strike="noStrike">
                          <a:solidFill>
                            <a:srgbClr val="000000"/>
                          </a:solidFill>
                          <a:latin typeface="Albertus"/>
                        </a:rPr>
                        <a:t>6 BIJAK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304034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000" b="1" i="0" u="none" strike="noStrike" dirty="0">
                          <a:solidFill>
                            <a:srgbClr val="000000"/>
                          </a:solidFill>
                          <a:latin typeface="Albertus"/>
                        </a:rPr>
                        <a:t>6 CERDIK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V="1">
            <a:off x="5652120" y="2060848"/>
            <a:ext cx="1728192" cy="1800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7524328" y="4653136"/>
            <a:ext cx="1008112" cy="1800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atin typeface="Antique Olive" pitchFamily="34" charset="0"/>
              </a:rPr>
              <a:t>SELAIN KELAS TAMBAHAN UNTUK RUANGAN </a:t>
            </a:r>
            <a:r>
              <a:rPr lang="en-US" sz="1000" b="1" i="1" dirty="0" smtClean="0">
                <a:latin typeface="Antique Olive" pitchFamily="34" charset="0"/>
              </a:rPr>
              <a:t>SEARCH</a:t>
            </a:r>
            <a:r>
              <a:rPr lang="en-US" sz="1000" b="1" dirty="0" smtClean="0">
                <a:latin typeface="Antique Olive" pitchFamily="34" charset="0"/>
              </a:rPr>
              <a:t> </a:t>
            </a:r>
            <a:r>
              <a:rPr lang="en-US" sz="1000" b="1" dirty="0" smtClean="0">
                <a:solidFill>
                  <a:srgbClr val="FF0000"/>
                </a:solidFill>
                <a:latin typeface="Antique Olive" pitchFamily="34" charset="0"/>
              </a:rPr>
              <a:t>‘BULAN’  JAN-DIS</a:t>
            </a:r>
            <a:endParaRPr lang="en-MY" sz="1000" b="1" dirty="0">
              <a:solidFill>
                <a:srgbClr val="FF0000"/>
              </a:solidFill>
              <a:latin typeface="Antique Olive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868144" y="4005064"/>
            <a:ext cx="1944216" cy="14401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686800" cy="841248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latin typeface="Albertus" pitchFamily="34" charset="0"/>
              </a:rPr>
              <a:t>MANAGEMENT VIEW </a:t>
            </a:r>
            <a:r>
              <a:rPr lang="en-US" dirty="0" smtClean="0">
                <a:latin typeface="Albertus" pitchFamily="34" charset="0"/>
              </a:rPr>
              <a:t/>
            </a:r>
            <a:br>
              <a:rPr lang="en-US" dirty="0" smtClean="0">
                <a:latin typeface="Albertus" pitchFamily="34" charset="0"/>
              </a:rPr>
            </a:br>
            <a:r>
              <a:rPr lang="en-US" dirty="0" smtClean="0">
                <a:latin typeface="Albertus" pitchFamily="34" charset="0"/>
              </a:rPr>
              <a:t>(</a:t>
            </a:r>
            <a:r>
              <a:rPr lang="en-US" sz="3100" dirty="0" smtClean="0">
                <a:latin typeface="Albertus" pitchFamily="34" charset="0"/>
              </a:rPr>
              <a:t>SENARAI STATUS PEMBAYARAN</a:t>
            </a:r>
            <a:r>
              <a:rPr lang="en-US" dirty="0" smtClean="0">
                <a:latin typeface="Albertus" pitchFamily="34" charset="0"/>
              </a:rPr>
              <a:t>)</a:t>
            </a:r>
            <a:endParaRPr lang="en-MY" dirty="0"/>
          </a:p>
        </p:txBody>
      </p:sp>
      <p:pic>
        <p:nvPicPr>
          <p:cNvPr id="3" name="Picture 2"/>
          <p:cNvPicPr/>
          <p:nvPr/>
        </p:nvPicPr>
        <p:blipFill rotWithShape="1">
          <a:blip r:embed="rId2" cstate="print"/>
          <a:srcRect l="9319" t="16864" r="10299" b="6805"/>
          <a:stretch/>
        </p:blipFill>
        <p:spPr bwMode="auto">
          <a:xfrm>
            <a:off x="1043608" y="1556792"/>
            <a:ext cx="7200000" cy="450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.33302  E" pathEditMode="relative" ptsTypes="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theme/_rels/them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theme/_rels/them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_rels/them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ek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pulent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_Trek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944</TotalTime>
  <Words>733</Words>
  <Application>Microsoft Office PowerPoint</Application>
  <PresentationFormat>On-screen Show (4:3)</PresentationFormat>
  <Paragraphs>746</Paragraphs>
  <Slides>24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7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Trek</vt:lpstr>
      <vt:lpstr>Flow</vt:lpstr>
      <vt:lpstr>Civic</vt:lpstr>
      <vt:lpstr>1_Civic</vt:lpstr>
      <vt:lpstr>2_Civic</vt:lpstr>
      <vt:lpstr>Opulent</vt:lpstr>
      <vt:lpstr>1_Trek</vt:lpstr>
      <vt:lpstr>SISTEM KUTIPAN YURAN TATTARY (SKYT)</vt:lpstr>
      <vt:lpstr>MANAGEMENT VIEW  (DASHBOARD)</vt:lpstr>
      <vt:lpstr>CADANGAN UNTUK SKYT</vt:lpstr>
      <vt:lpstr>MANAGEMENT VIEW  (REKOD KEHADIRAN MURID)</vt:lpstr>
      <vt:lpstr>MANAGEMENT VIEW  (REKOD MURID)</vt:lpstr>
      <vt:lpstr>MANAGEMENT VIEW  (MAKLUMAT MURID)</vt:lpstr>
      <vt:lpstr>CADANGAN MAKLUMAT MURID SKYT</vt:lpstr>
      <vt:lpstr>MANAGEMENT VIEW  (MAKLUMAT PEMBAYARAN)</vt:lpstr>
      <vt:lpstr>MANAGEMENT VIEW  (SENARAI STATUS PEMBAYARAN)</vt:lpstr>
      <vt:lpstr> MANAGEMENT VIEW  (SENARAI STATUS PEMBAYARAN) </vt:lpstr>
      <vt:lpstr>MANAGEMENT &amp; FINANCE VIEW (RUMUSAN KUTIPAN YURAN HARIAN)</vt:lpstr>
      <vt:lpstr>MANAGEMENT &amp; FINANCE VIEW (RUMUSAN KUTIPAN YURAN BULANAN)</vt:lpstr>
      <vt:lpstr>PARENTS VIEW</vt:lpstr>
      <vt:lpstr> PARENTS VIEW  (MAKLUMAT MURID) </vt:lpstr>
      <vt:lpstr>CADANGAN MAKLUMAT MURID SKYT</vt:lpstr>
      <vt:lpstr> PARENTS VIEW  (MAKLUMAT PEMBAYARAN) </vt:lpstr>
      <vt:lpstr>PEMBAYARAN</vt:lpstr>
      <vt:lpstr>Slide 18</vt:lpstr>
      <vt:lpstr>PEMBAYARAN</vt:lpstr>
      <vt:lpstr>Slide 20</vt:lpstr>
      <vt:lpstr>Slide 21</vt:lpstr>
      <vt:lpstr>Slide 22</vt:lpstr>
      <vt:lpstr> PARENTS VIEW  (SEMAKAN PEMBAYARAN) </vt:lpstr>
      <vt:lpstr>SEKIAN,  TERIMA KASIH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user</cp:lastModifiedBy>
  <cp:revision>99</cp:revision>
  <dcterms:created xsi:type="dcterms:W3CDTF">2021-04-09T04:03:41Z</dcterms:created>
  <dcterms:modified xsi:type="dcterms:W3CDTF">2021-04-21T07:56:14Z</dcterms:modified>
</cp:coreProperties>
</file>